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4" r:id="rId3"/>
    <p:sldId id="293" r:id="rId4"/>
    <p:sldId id="308" r:id="rId5"/>
    <p:sldId id="307" r:id="rId6"/>
    <p:sldId id="267" r:id="rId7"/>
    <p:sldId id="270" r:id="rId8"/>
    <p:sldId id="282" r:id="rId9"/>
    <p:sldId id="290" r:id="rId10"/>
    <p:sldId id="302" r:id="rId11"/>
    <p:sldId id="283" r:id="rId12"/>
    <p:sldId id="306" r:id="rId13"/>
    <p:sldId id="311" r:id="rId14"/>
    <p:sldId id="303" r:id="rId15"/>
    <p:sldId id="268" r:id="rId16"/>
    <p:sldId id="289" r:id="rId17"/>
    <p:sldId id="304" r:id="rId18"/>
    <p:sldId id="309" r:id="rId19"/>
    <p:sldId id="278" r:id="rId20"/>
    <p:sldId id="269" r:id="rId21"/>
    <p:sldId id="295" r:id="rId22"/>
    <p:sldId id="277" r:id="rId23"/>
    <p:sldId id="266" r:id="rId24"/>
    <p:sldId id="272" r:id="rId25"/>
    <p:sldId id="273" r:id="rId26"/>
    <p:sldId id="275" r:id="rId27"/>
    <p:sldId id="276" r:id="rId2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RUN GÖÇER" initials="HG" lastIdx="3" clrIdx="0">
    <p:extLst>
      <p:ext uri="{19B8F6BF-5375-455C-9EA6-DF929625EA0E}">
        <p15:presenceInfo xmlns:p15="http://schemas.microsoft.com/office/powerpoint/2012/main" userId="S-1-5-21-1665229150-3283935365-1154645002-31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53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Açık Stil 3 - Vurgu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Orta Stil 2 - Vurgu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C083E6E3-FA7D-4D7B-A595-EF9225AFEA82}" styleName="Açık Stil 1 - Vurgu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FD0F851-EC5A-4D38-B0AD-8093EC10F338}" styleName="Açık Stil 1 - Vurgu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Açık Stil 1 - Vurgu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ema Uygulanmış Stil 1 - Vurgu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Açık Stil 3 - Vurgu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ema Uygulanmış Stil 1 - Vurgu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Orta Stil 1 - Vurgu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Orta Stil 4 - Vurgu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6D9F66E-5EB9-4882-86FB-DCBF35E3C3E4}" styleName="Orta Stil 4 - Vurgu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5274" autoAdjust="0"/>
  </p:normalViewPr>
  <p:slideViewPr>
    <p:cSldViewPr snapToGrid="0">
      <p:cViewPr varScale="1">
        <p:scale>
          <a:sx n="65" d="100"/>
          <a:sy n="65" d="100"/>
        </p:scale>
        <p:origin x="6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_al__ma_Sayfas_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tr-TR" dirty="0" smtClean="0"/>
              <a:t>SEGE </a:t>
            </a:r>
            <a:r>
              <a:rPr lang="tr-TR" dirty="0"/>
              <a:t>Verileri-ORDU </a:t>
            </a:r>
            <a:r>
              <a:rPr lang="tr-TR" dirty="0" smtClean="0"/>
              <a:t>(54.Sıra</a:t>
            </a:r>
            <a:r>
              <a:rPr lang="tr-TR" dirty="0"/>
              <a:t>)</a:t>
            </a:r>
          </a:p>
        </c:rich>
      </c:tx>
      <c:layout>
        <c:manualLayout>
          <c:xMode val="edge"/>
          <c:yMode val="edge"/>
          <c:x val="7.1062304395389311E-2"/>
          <c:y val="8.6761196366783499E-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.27552901581082268"/>
          <c:y val="0.20999546472132161"/>
          <c:w val="0.46911209538369764"/>
          <c:h val="0.61930906940268615"/>
        </c:manualLayout>
      </c:layout>
      <c:radarChart>
        <c:radarStyle val="marker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Alt Boyut Sıraları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0"/>
                  <c:y val="3.76597175521183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CDE-4081-8EBE-8E471E21C548}"/>
                </c:ext>
              </c:extLst>
            </c:dLbl>
            <c:dLbl>
              <c:idx val="1"/>
              <c:layout>
                <c:manualLayout>
                  <c:x val="-2.1587675399862623E-2"/>
                  <c:y val="2.1519838601210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CDE-4081-8EBE-8E471E21C548}"/>
                </c:ext>
              </c:extLst>
            </c:dLbl>
            <c:dLbl>
              <c:idx val="2"/>
              <c:layout>
                <c:manualLayout>
                  <c:x val="-2.7475223236188936E-2"/>
                  <c:y val="-9.8631454189906062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CDE-4081-8EBE-8E471E21C548}"/>
                </c:ext>
              </c:extLst>
            </c:dLbl>
            <c:dLbl>
              <c:idx val="3"/>
              <c:layout>
                <c:manualLayout>
                  <c:x val="-4.3175350799725246E-2"/>
                  <c:y val="-5.648957632817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CDE-4081-8EBE-8E471E21C548}"/>
                </c:ext>
              </c:extLst>
            </c:dLbl>
            <c:dLbl>
              <c:idx val="4"/>
              <c:layout>
                <c:manualLayout>
                  <c:x val="-1.9625159454420569E-3"/>
                  <c:y val="-9.95292535305986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CDE-4081-8EBE-8E471E21C548}"/>
                </c:ext>
              </c:extLst>
            </c:dLbl>
            <c:dLbl>
              <c:idx val="5"/>
              <c:layout>
                <c:manualLayout>
                  <c:x val="5.10254145814934E-2"/>
                  <c:y val="-5.91795561533288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CDE-4081-8EBE-8E471E21C548}"/>
                </c:ext>
              </c:extLst>
            </c:dLbl>
            <c:dLbl>
              <c:idx val="6"/>
              <c:layout>
                <c:manualLayout>
                  <c:x val="6.731114257084133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CDE-4081-8EBE-8E471E21C548}"/>
                </c:ext>
              </c:extLst>
            </c:dLbl>
            <c:dLbl>
              <c:idx val="7"/>
              <c:layout>
                <c:manualLayout>
                  <c:x val="4.5137866745167302E-2"/>
                  <c:y val="7.8009414929387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CDE-4081-8EBE-8E471E21C5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Sayfa1!$A$2:$A$9</c:f>
              <c:strCache>
                <c:ptCount val="8"/>
                <c:pt idx="0">
                  <c:v>Demografi</c:v>
                </c:pt>
                <c:pt idx="1">
                  <c:v>İstihdam</c:v>
                </c:pt>
                <c:pt idx="2">
                  <c:v>Eğitim</c:v>
                </c:pt>
                <c:pt idx="3">
                  <c:v>Sağlık</c:v>
                </c:pt>
                <c:pt idx="4">
                  <c:v>Rekabetçi ve Yenilikçi Kapasite</c:v>
                </c:pt>
                <c:pt idx="5">
                  <c:v>Mali</c:v>
                </c:pt>
                <c:pt idx="6">
                  <c:v>Erişilebilirlik</c:v>
                </c:pt>
                <c:pt idx="7">
                  <c:v>Yaşam Kalitesi</c:v>
                </c:pt>
              </c:strCache>
            </c:strRef>
          </c:cat>
          <c:val>
            <c:numRef>
              <c:f>Sayfa1!$B$2:$B$9</c:f>
              <c:numCache>
                <c:formatCode>General</c:formatCode>
                <c:ptCount val="8"/>
                <c:pt idx="0">
                  <c:v>39</c:v>
                </c:pt>
                <c:pt idx="1">
                  <c:v>53</c:v>
                </c:pt>
                <c:pt idx="2">
                  <c:v>51</c:v>
                </c:pt>
                <c:pt idx="3">
                  <c:v>32</c:v>
                </c:pt>
                <c:pt idx="4">
                  <c:v>54</c:v>
                </c:pt>
                <c:pt idx="5">
                  <c:v>58</c:v>
                </c:pt>
                <c:pt idx="6">
                  <c:v>63</c:v>
                </c:pt>
                <c:pt idx="7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E-4081-8EBE-8E471E21C548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İl Sıralaması</c:v>
                </c:pt>
              </c:strCache>
            </c:strRef>
          </c:tx>
          <c:spPr>
            <a:ln w="317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Sayfa1!$A$2:$A$9</c:f>
              <c:strCache>
                <c:ptCount val="8"/>
                <c:pt idx="0">
                  <c:v>Demografi</c:v>
                </c:pt>
                <c:pt idx="1">
                  <c:v>İstihdam</c:v>
                </c:pt>
                <c:pt idx="2">
                  <c:v>Eğitim</c:v>
                </c:pt>
                <c:pt idx="3">
                  <c:v>Sağlık</c:v>
                </c:pt>
                <c:pt idx="4">
                  <c:v>Rekabetçi ve Yenilikçi Kapasite</c:v>
                </c:pt>
                <c:pt idx="5">
                  <c:v>Mali</c:v>
                </c:pt>
                <c:pt idx="6">
                  <c:v>Erişilebilirlik</c:v>
                </c:pt>
                <c:pt idx="7">
                  <c:v>Yaşam Kalitesi</c:v>
                </c:pt>
              </c:strCache>
            </c:strRef>
          </c:cat>
          <c:val>
            <c:numRef>
              <c:f>Sayfa1!$C$2:$C$9</c:f>
              <c:numCache>
                <c:formatCode>General</c:formatCode>
                <c:ptCount val="8"/>
                <c:pt idx="0">
                  <c:v>54</c:v>
                </c:pt>
                <c:pt idx="1">
                  <c:v>54</c:v>
                </c:pt>
                <c:pt idx="2">
                  <c:v>54</c:v>
                </c:pt>
                <c:pt idx="3">
                  <c:v>54</c:v>
                </c:pt>
                <c:pt idx="4">
                  <c:v>54</c:v>
                </c:pt>
                <c:pt idx="5">
                  <c:v>54</c:v>
                </c:pt>
                <c:pt idx="6">
                  <c:v>54</c:v>
                </c:pt>
                <c:pt idx="7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E-4081-8EBE-8E471E21C54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706936607"/>
        <c:axId val="706933695"/>
      </c:radarChart>
      <c:catAx>
        <c:axId val="7069366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06933695"/>
        <c:crosses val="autoZero"/>
        <c:auto val="1"/>
        <c:lblAlgn val="ctr"/>
        <c:lblOffset val="100"/>
        <c:noMultiLvlLbl val="0"/>
      </c:catAx>
      <c:valAx>
        <c:axId val="70693369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069366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cap="none" spc="20" baseline="0">
                <a:solidFill>
                  <a:schemeClr val="dk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Kişi başına GSYH ($) </a:t>
            </a:r>
            <a:endParaRPr lang="tr-T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cap="none" spc="20" baseline="0">
              <a:solidFill>
                <a:schemeClr val="dk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Ordu</c:v>
                </c:pt>
              </c:strCache>
            </c:strRef>
          </c:tx>
          <c:spPr>
            <a:ln w="2222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Sayfa1!$B$2:$B$12</c:f>
              <c:numCache>
                <c:formatCode>General</c:formatCode>
                <c:ptCount val="11"/>
                <c:pt idx="0">
                  <c:v>6546</c:v>
                </c:pt>
                <c:pt idx="1">
                  <c:v>7186</c:v>
                </c:pt>
                <c:pt idx="2">
                  <c:v>6083</c:v>
                </c:pt>
                <c:pt idx="3">
                  <c:v>6017</c:v>
                </c:pt>
                <c:pt idx="4">
                  <c:v>5255</c:v>
                </c:pt>
                <c:pt idx="5">
                  <c:v>5313</c:v>
                </c:pt>
                <c:pt idx="6">
                  <c:v>5009</c:v>
                </c:pt>
                <c:pt idx="7">
                  <c:v>4775</c:v>
                </c:pt>
                <c:pt idx="8">
                  <c:v>5078</c:v>
                </c:pt>
                <c:pt idx="9">
                  <c:v>6651</c:v>
                </c:pt>
                <c:pt idx="10">
                  <c:v>8949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58-4F9B-8871-1D0D6D585683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Türkiye</c:v>
                </c:pt>
              </c:strCache>
            </c:strRef>
          </c:tx>
          <c:spPr>
            <a:ln w="2222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Sayfa1!$A$2:$A$12</c:f>
              <c:numCache>
                <c:formatCode>General</c:formatCode>
                <c:ptCount val="11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</c:numCache>
            </c:numRef>
          </c:cat>
          <c:val>
            <c:numRef>
              <c:f>Sayfa1!$C$2:$C$12</c:f>
              <c:numCache>
                <c:formatCode>General</c:formatCode>
                <c:ptCount val="11"/>
                <c:pt idx="0">
                  <c:v>12178</c:v>
                </c:pt>
                <c:pt idx="1">
                  <c:v>11085</c:v>
                </c:pt>
                <c:pt idx="2">
                  <c:v>10964</c:v>
                </c:pt>
                <c:pt idx="3">
                  <c:v>10696</c:v>
                </c:pt>
                <c:pt idx="4">
                  <c:v>9799</c:v>
                </c:pt>
                <c:pt idx="5">
                  <c:v>9208</c:v>
                </c:pt>
                <c:pt idx="6">
                  <c:v>8600</c:v>
                </c:pt>
                <c:pt idx="7">
                  <c:v>9601</c:v>
                </c:pt>
                <c:pt idx="8">
                  <c:v>10659</c:v>
                </c:pt>
                <c:pt idx="9">
                  <c:v>13243</c:v>
                </c:pt>
                <c:pt idx="10">
                  <c:v>18467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58-4F9B-8871-1D0D6D58568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474367024"/>
        <c:axId val="474364112"/>
      </c:lineChart>
      <c:catAx>
        <c:axId val="47436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74364112"/>
        <c:crosses val="autoZero"/>
        <c:auto val="1"/>
        <c:lblAlgn val="ctr"/>
        <c:lblOffset val="100"/>
        <c:noMultiLvlLbl val="0"/>
      </c:catAx>
      <c:valAx>
        <c:axId val="474364112"/>
        <c:scaling>
          <c:orientation val="minMax"/>
          <c:max val="14000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74367024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 smtClean="0"/>
              <a:t>ordu</a:t>
            </a:r>
            <a:endParaRPr lang="tr-T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819-4133-A73F-8CF67303FB0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819-4133-A73F-8CF67303FB0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819-4133-A73F-8CF67303FB0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819-4133-A73F-8CF67303FB0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819-4133-A73F-8CF67303FB06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A819-4133-A73F-8CF67303FB06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A819-4133-A73F-8CF67303FB06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A819-4133-A73F-8CF67303FB06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A819-4133-A73F-8CF67303FB06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A819-4133-A73F-8CF67303FB06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Sayfa1!$E$6:$E$10</c:f>
              <c:strCache>
                <c:ptCount val="5"/>
                <c:pt idx="0">
                  <c:v>Hizmetler</c:v>
                </c:pt>
                <c:pt idx="1">
                  <c:v>Sanayi</c:v>
                </c:pt>
                <c:pt idx="2">
                  <c:v>Tarım</c:v>
                </c:pt>
                <c:pt idx="3">
                  <c:v>İnşaat</c:v>
                </c:pt>
                <c:pt idx="4">
                  <c:v>kamu</c:v>
                </c:pt>
              </c:strCache>
            </c:strRef>
          </c:cat>
          <c:val>
            <c:numRef>
              <c:f>Sayfa1!$F$6:$F$10</c:f>
              <c:numCache>
                <c:formatCode>0.00%</c:formatCode>
                <c:ptCount val="5"/>
                <c:pt idx="0" formatCode="0%">
                  <c:v>0.51</c:v>
                </c:pt>
                <c:pt idx="1">
                  <c:v>0.157</c:v>
                </c:pt>
                <c:pt idx="2">
                  <c:v>0.123</c:v>
                </c:pt>
                <c:pt idx="3">
                  <c:v>4.2000000000000003E-2</c:v>
                </c:pt>
                <c:pt idx="4">
                  <c:v>0.17100000000000001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19-4133-A73F-8CF67303FB06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 err="1" smtClean="0"/>
              <a:t>türkiye</a:t>
            </a:r>
            <a:r>
              <a:rPr lang="tr-TR" dirty="0" smtClean="0"/>
              <a:t> 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Sayfa3!$C$4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BF0-4B74-B818-E3F3F314C20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BF0-4B74-B818-E3F3F314C20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BF0-4B74-B818-E3F3F314C20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BF0-4B74-B818-E3F3F314C20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BF0-4B74-B818-E3F3F314C20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3BF0-4B74-B818-E3F3F314C204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BF0-4B74-B818-E3F3F314C20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3BF0-4B74-B818-E3F3F314C20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3BF0-4B74-B818-E3F3F314C20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tr-T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3BF0-4B74-B818-E3F3F314C20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Sayfa3!$B$5:$B$9</c:f>
              <c:strCache>
                <c:ptCount val="5"/>
                <c:pt idx="0">
                  <c:v>Hizmetler</c:v>
                </c:pt>
                <c:pt idx="1">
                  <c:v>Sanayi</c:v>
                </c:pt>
                <c:pt idx="2">
                  <c:v>Tarım</c:v>
                </c:pt>
                <c:pt idx="3">
                  <c:v>İnşaat</c:v>
                </c:pt>
                <c:pt idx="4">
                  <c:v>kamu</c:v>
                </c:pt>
              </c:strCache>
            </c:strRef>
          </c:cat>
          <c:val>
            <c:numRef>
              <c:f>Sayfa3!$C$5:$C$9</c:f>
              <c:numCache>
                <c:formatCode>0%</c:formatCode>
                <c:ptCount val="5"/>
                <c:pt idx="0">
                  <c:v>0.53</c:v>
                </c:pt>
                <c:pt idx="1">
                  <c:v>0.21</c:v>
                </c:pt>
                <c:pt idx="2" formatCode="0.00%">
                  <c:v>5.2999999999999999E-2</c:v>
                </c:pt>
                <c:pt idx="3" formatCode="0.00%">
                  <c:v>5.6000000000000001E-2</c:v>
                </c:pt>
                <c:pt idx="4" formatCode="0.00%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3BF0-4B74-B818-E3F3F314C204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1" i="0" u="none" strike="noStrike" kern="1200" spc="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tr-TR" sz="1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Cironun Sektörlere Dağılımı</a:t>
            </a:r>
            <a:endParaRPr lang="tr-TR" sz="12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37999358694982682"/>
          <c:y val="0.1369373125423436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0"/>
          <c:y val="4.0404040404040407E-2"/>
          <c:w val="0.53628138901792688"/>
          <c:h val="0.903267495603453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G - TOPTAN VE PERAKENDE TİCARET; MOTORLU KARA TAŞITLARININ VE MOTOSİKLETLERİN ONARIMI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t" anchorCtr="0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Sayfa1!$B$2</c:f>
              <c:numCache>
                <c:formatCode>0%</c:formatCode>
                <c:ptCount val="1"/>
                <c:pt idx="0">
                  <c:v>0.48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A5-41AB-8E16-0F2619D0B113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C - İMALAT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Sayfa1!$C$2</c:f>
              <c:numCache>
                <c:formatCode>0%</c:formatCode>
                <c:ptCount val="1"/>
                <c:pt idx="0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A5-41AB-8E16-0F2619D0B113}"/>
            </c:ext>
          </c:extLst>
        </c:ser>
        <c:ser>
          <c:idx val="2"/>
          <c:order val="2"/>
          <c:tx>
            <c:strRef>
              <c:f>Sayfa1!$D$1</c:f>
              <c:strCache>
                <c:ptCount val="1"/>
                <c:pt idx="0">
                  <c:v>F - İNŞAAT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Sayfa1!$D$2</c:f>
              <c:numCache>
                <c:formatCode>0%</c:formatCode>
                <c:ptCount val="1"/>
                <c:pt idx="0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A5-41AB-8E16-0F2619D0B113}"/>
            </c:ext>
          </c:extLst>
        </c:ser>
        <c:ser>
          <c:idx val="3"/>
          <c:order val="3"/>
          <c:tx>
            <c:strRef>
              <c:f>Sayfa1!$E$1</c:f>
              <c:strCache>
                <c:ptCount val="1"/>
                <c:pt idx="0">
                  <c:v>H - ULAŞTIRMA VE DEPOLAMA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5A5-41AB-8E16-0F2619D0B1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Sayfa1!$E$2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5A5-41AB-8E16-0F2619D0B113}"/>
            </c:ext>
          </c:extLst>
        </c:ser>
        <c:ser>
          <c:idx val="4"/>
          <c:order val="4"/>
          <c:tx>
            <c:strRef>
              <c:f>Sayfa1!$F$1</c:f>
              <c:strCache>
                <c:ptCount val="1"/>
                <c:pt idx="0">
                  <c:v>B - MADENCİLİK VE TAŞ OCAKÇILIĞI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Sayfa1!$F$2</c:f>
              <c:numCache>
                <c:formatCode>0%</c:formatCode>
                <c:ptCount val="1"/>
                <c:pt idx="0">
                  <c:v>0.03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5A5-41AB-8E16-0F2619D0B113}"/>
            </c:ext>
          </c:extLst>
        </c:ser>
        <c:ser>
          <c:idx val="5"/>
          <c:order val="5"/>
          <c:tx>
            <c:strRef>
              <c:f>Sayfa1!$G$1</c:f>
              <c:strCache>
                <c:ptCount val="1"/>
                <c:pt idx="0">
                  <c:v>I - KONAKLAMA VE YİYECEK HİZMETİ FAALİYETLERİ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5A5-41AB-8E16-0F2619D0B11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Sayfa1!$G$2</c:f>
              <c:numCache>
                <c:formatCode>0%</c:formatCode>
                <c:ptCount val="1"/>
                <c:pt idx="0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5A5-41AB-8E16-0F2619D0B113}"/>
            </c:ext>
          </c:extLst>
        </c:ser>
        <c:ser>
          <c:idx val="6"/>
          <c:order val="6"/>
          <c:tx>
            <c:strRef>
              <c:f>Sayfa1!$H$1</c:f>
              <c:strCache>
                <c:ptCount val="1"/>
                <c:pt idx="0">
                  <c:v>Diğerleri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5A5-41AB-8E16-0F2619D0B11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Sayfa1!$A$2</c:f>
              <c:strCache>
                <c:ptCount val="1"/>
                <c:pt idx="0">
                  <c:v>Kategori 1</c:v>
                </c:pt>
              </c:strCache>
            </c:strRef>
          </c:cat>
          <c:val>
            <c:numRef>
              <c:f>Sayfa1!$H$2</c:f>
              <c:numCache>
                <c:formatCode>0%</c:formatCode>
                <c:ptCount val="1"/>
                <c:pt idx="0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5A5-41AB-8E16-0F2619D0B113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530782848"/>
        <c:axId val="530790752"/>
      </c:barChart>
      <c:catAx>
        <c:axId val="5307828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30790752"/>
        <c:crosses val="autoZero"/>
        <c:auto val="1"/>
        <c:lblAlgn val="ctr"/>
        <c:lblOffset val="100"/>
        <c:noMultiLvlLbl val="0"/>
      </c:catAx>
      <c:valAx>
        <c:axId val="53079075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30782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45164097802186604"/>
          <c:y val="0.19665509947723009"/>
          <c:w val="0.5483590219781338"/>
          <c:h val="0.762646184774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6205567766611642E-2"/>
          <c:y val="8.7237600288894823E-2"/>
          <c:w val="0.79529638112720802"/>
          <c:h val="0.75257689469469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Ciro (Milyar TL)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Sayfa1!$B$2:$B$10</c:f>
              <c:numCache>
                <c:formatCode>#,##0</c:formatCode>
                <c:ptCount val="9"/>
                <c:pt idx="0">
                  <c:v>13.3</c:v>
                </c:pt>
                <c:pt idx="1">
                  <c:v>15.7</c:v>
                </c:pt>
                <c:pt idx="2">
                  <c:v>18.899999999999999</c:v>
                </c:pt>
                <c:pt idx="3">
                  <c:v>22.2</c:v>
                </c:pt>
                <c:pt idx="4">
                  <c:v>27</c:v>
                </c:pt>
                <c:pt idx="5">
                  <c:v>39</c:v>
                </c:pt>
                <c:pt idx="6">
                  <c:v>78</c:v>
                </c:pt>
                <c:pt idx="7" formatCode="General">
                  <c:v>147</c:v>
                </c:pt>
                <c:pt idx="8" formatCode="General">
                  <c:v>242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1-40DF-8E4B-D043413ECDE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0834432"/>
        <c:axId val="530837344"/>
      </c:barChart>
      <c:catAx>
        <c:axId val="530834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30837344"/>
        <c:crosses val="autoZero"/>
        <c:auto val="1"/>
        <c:lblAlgn val="ctr"/>
        <c:lblOffset val="100"/>
        <c:noMultiLvlLbl val="0"/>
      </c:catAx>
      <c:valAx>
        <c:axId val="53083734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3083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074434693941744"/>
          <c:y val="0.43220146881034999"/>
          <c:w val="0.17601453950726029"/>
          <c:h val="0.353691063101537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608483625159085E-2"/>
          <c:y val="7.2445520581113795E-2"/>
          <c:w val="0.78747599396956025"/>
          <c:h val="0.619047110636594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Girişim Sayısı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Sayfa1!$A$2:$A$10</c:f>
              <c:numCache>
                <c:formatCode>General</c:formatCode>
                <c:ptCount val="9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</c:numCache>
            </c:numRef>
          </c:cat>
          <c:val>
            <c:numRef>
              <c:f>Sayfa1!$B$2:$B$10</c:f>
              <c:numCache>
                <c:formatCode>#,##0</c:formatCode>
                <c:ptCount val="9"/>
                <c:pt idx="0">
                  <c:v>24261</c:v>
                </c:pt>
                <c:pt idx="1">
                  <c:v>26859</c:v>
                </c:pt>
                <c:pt idx="2">
                  <c:v>26233</c:v>
                </c:pt>
                <c:pt idx="3">
                  <c:v>26060</c:v>
                </c:pt>
                <c:pt idx="4">
                  <c:v>28606</c:v>
                </c:pt>
                <c:pt idx="5">
                  <c:v>16052</c:v>
                </c:pt>
                <c:pt idx="6">
                  <c:v>17084</c:v>
                </c:pt>
                <c:pt idx="7">
                  <c:v>18221</c:v>
                </c:pt>
                <c:pt idx="8">
                  <c:v>19265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5-4381-8D51-89586114E4B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0813632"/>
        <c:axId val="530826944"/>
      </c:barChart>
      <c:catAx>
        <c:axId val="53081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30826944"/>
        <c:crosses val="autoZero"/>
        <c:auto val="1"/>
        <c:lblAlgn val="ctr"/>
        <c:lblOffset val="100"/>
        <c:noMultiLvlLbl val="0"/>
      </c:catAx>
      <c:valAx>
        <c:axId val="53082694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53081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2789161889788077"/>
          <c:y val="0.43406550147704459"/>
          <c:w val="0.15886726984967689"/>
          <c:h val="0.1985275838260394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200" b="1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Ordu’dan en çok İhracatın gerçekleştiği 5 Ülkenin</a:t>
            </a:r>
            <a:r>
              <a:rPr lang="tr-TR" sz="1200" b="1" baseline="0" dirty="0" smtClean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İhracatları ve İl İhracatındaki Payları</a:t>
            </a:r>
            <a:endParaRPr lang="tr-TR" sz="12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:rich>
      </c:tx>
      <c:layout>
        <c:manualLayout>
          <c:xMode val="edge"/>
          <c:yMode val="edge"/>
          <c:x val="0.1716129032258064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2.4471635150166853E-2"/>
          <c:y val="0.18621160409556314"/>
          <c:w val="0.95105672969966626"/>
          <c:h val="0.5841459066763412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Sayfa1!$A$2</c:f>
              <c:strCache>
                <c:ptCount val="1"/>
                <c:pt idx="0">
                  <c:v>Almanya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Sayfa1!$B$1:$C$1</c:f>
              <c:strCache>
                <c:ptCount val="2"/>
                <c:pt idx="0">
                  <c:v>İhracat ($)</c:v>
                </c:pt>
                <c:pt idx="1">
                  <c:v>Pay</c:v>
                </c:pt>
              </c:strCache>
            </c:strRef>
          </c:cat>
          <c:val>
            <c:numRef>
              <c:f>Sayfa1!$B$2:$C$2</c:f>
              <c:numCache>
                <c:formatCode>0.00%</c:formatCode>
                <c:ptCount val="2"/>
                <c:pt idx="0" formatCode="#,##0">
                  <c:v>78805576</c:v>
                </c:pt>
                <c:pt idx="1">
                  <c:v>0.16947000000000001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1B-4D9D-8BC1-E2D7F6DBF417}"/>
            </c:ext>
          </c:extLst>
        </c:ser>
        <c:ser>
          <c:idx val="1"/>
          <c:order val="1"/>
          <c:tx>
            <c:strRef>
              <c:f>Sayfa1!$A$3</c:f>
              <c:strCache>
                <c:ptCount val="1"/>
                <c:pt idx="0">
                  <c:v>İtalya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Sayfa1!$B$1:$C$1</c:f>
              <c:strCache>
                <c:ptCount val="2"/>
                <c:pt idx="0">
                  <c:v>İhracat ($)</c:v>
                </c:pt>
                <c:pt idx="1">
                  <c:v>Pay</c:v>
                </c:pt>
              </c:strCache>
            </c:strRef>
          </c:cat>
          <c:val>
            <c:numRef>
              <c:f>Sayfa1!$B$3:$C$3</c:f>
              <c:numCache>
                <c:formatCode>0.00%</c:formatCode>
                <c:ptCount val="2"/>
                <c:pt idx="0" formatCode="#,##0">
                  <c:v>31747927</c:v>
                </c:pt>
                <c:pt idx="1">
                  <c:v>6.8269999999999997E-2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1B-4D9D-8BC1-E2D7F6DBF417}"/>
            </c:ext>
          </c:extLst>
        </c:ser>
        <c:ser>
          <c:idx val="2"/>
          <c:order val="2"/>
          <c:tx>
            <c:strRef>
              <c:f>Sayfa1!$A$4</c:f>
              <c:strCache>
                <c:ptCount val="1"/>
                <c:pt idx="0">
                  <c:v>İspanya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Sayfa1!$B$1:$C$1</c:f>
              <c:strCache>
                <c:ptCount val="2"/>
                <c:pt idx="0">
                  <c:v>İhracat ($)</c:v>
                </c:pt>
                <c:pt idx="1">
                  <c:v>Pay</c:v>
                </c:pt>
              </c:strCache>
            </c:strRef>
          </c:cat>
          <c:val>
            <c:numRef>
              <c:f>Sayfa1!$B$4:$C$4</c:f>
              <c:numCache>
                <c:formatCode>0.00%</c:formatCode>
                <c:ptCount val="2"/>
                <c:pt idx="0" formatCode="#,##0">
                  <c:v>30311319</c:v>
                </c:pt>
                <c:pt idx="1">
                  <c:v>6.5180000000000002E-2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1B-4D9D-8BC1-E2D7F6DBF417}"/>
            </c:ext>
          </c:extLst>
        </c:ser>
        <c:ser>
          <c:idx val="3"/>
          <c:order val="3"/>
          <c:tx>
            <c:strRef>
              <c:f>Sayfa1!$A$5</c:f>
              <c:strCache>
                <c:ptCount val="1"/>
                <c:pt idx="0">
                  <c:v>Fransa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Sayfa1!$B$1:$C$1</c:f>
              <c:strCache>
                <c:ptCount val="2"/>
                <c:pt idx="0">
                  <c:v>İhracat ($)</c:v>
                </c:pt>
                <c:pt idx="1">
                  <c:v>Pay</c:v>
                </c:pt>
              </c:strCache>
            </c:strRef>
          </c:cat>
          <c:val>
            <c:numRef>
              <c:f>Sayfa1!$B$5:$C$5</c:f>
              <c:numCache>
                <c:formatCode>0.00%</c:formatCode>
                <c:ptCount val="2"/>
                <c:pt idx="0" formatCode="#,##0">
                  <c:v>25615981</c:v>
                </c:pt>
                <c:pt idx="1">
                  <c:v>5.5079999999999997E-2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1B-4D9D-8BC1-E2D7F6DBF417}"/>
            </c:ext>
          </c:extLst>
        </c:ser>
        <c:ser>
          <c:idx val="4"/>
          <c:order val="4"/>
          <c:tx>
            <c:strRef>
              <c:f>Sayfa1!$A$6</c:f>
              <c:strCache>
                <c:ptCount val="1"/>
                <c:pt idx="0">
                  <c:v>Hollanda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Sayfa1!$B$1:$C$1</c:f>
              <c:strCache>
                <c:ptCount val="2"/>
                <c:pt idx="0">
                  <c:v>İhracat ($)</c:v>
                </c:pt>
                <c:pt idx="1">
                  <c:v>Pay</c:v>
                </c:pt>
              </c:strCache>
            </c:strRef>
          </c:cat>
          <c:val>
            <c:numRef>
              <c:f>Sayfa1!$B$6:$C$6</c:f>
              <c:numCache>
                <c:formatCode>0.00%</c:formatCode>
                <c:ptCount val="2"/>
                <c:pt idx="0" formatCode="#,##0">
                  <c:v>23137459</c:v>
                </c:pt>
                <c:pt idx="1">
                  <c:v>4.9750000000000003E-2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C1B-4D9D-8BC1-E2D7F6DBF4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514393040"/>
        <c:axId val="514413424"/>
      </c:barChart>
      <c:catAx>
        <c:axId val="5143930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514413424"/>
        <c:crosses val="autoZero"/>
        <c:auto val="1"/>
        <c:lblAlgn val="ctr"/>
        <c:lblOffset val="100"/>
        <c:noMultiLvlLbl val="0"/>
      </c:catAx>
      <c:valAx>
        <c:axId val="514413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1439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tr-TR">
                <a:solidFill>
                  <a:srgbClr val="FF0000"/>
                </a:solidFill>
              </a:rPr>
              <a:t>Fındık Üretimi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6.1111128740811281E-2"/>
          <c:y val="0.24375146377092907"/>
          <c:w val="0.93888888888888888"/>
          <c:h val="0.58652377768483954"/>
        </c:manualLayout>
      </c:layout>
      <c:lineChart>
        <c:grouping val="standard"/>
        <c:varyColors val="0"/>
        <c:ser>
          <c:idx val="0"/>
          <c:order val="0"/>
          <c:tx>
            <c:strRef>
              <c:f>Sayfa2!$B$1</c:f>
              <c:strCache>
                <c:ptCount val="1"/>
                <c:pt idx="0">
                  <c:v>Miktar</c:v>
                </c:pt>
              </c:strCache>
            </c:strRef>
          </c:tx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6"/>
              </a:outerShdw>
            </a:effectLst>
          </c:spPr>
          <c:marker>
            <c:symbol val="none"/>
          </c:marker>
          <c:dLbls>
            <c:spPr>
              <a:solidFill>
                <a:schemeClr val="accent6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6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Sayfa2!$A$2:$A$6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Sayfa2!$B$2:$B$6</c:f>
              <c:numCache>
                <c:formatCode>General</c:formatCode>
                <c:ptCount val="5"/>
                <c:pt idx="0">
                  <c:v>167.39699999999999</c:v>
                </c:pt>
                <c:pt idx="1">
                  <c:v>239.935</c:v>
                </c:pt>
                <c:pt idx="2">
                  <c:v>198.84100000000001</c:v>
                </c:pt>
                <c:pt idx="3">
                  <c:v>202</c:v>
                </c:pt>
                <c:pt idx="4">
                  <c:v>64.462999999999994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94-4DCC-A695-AB3006C5EE5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854510927"/>
        <c:axId val="854504687"/>
      </c:lineChart>
      <c:catAx>
        <c:axId val="854510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54504687"/>
        <c:crosses val="autoZero"/>
        <c:auto val="1"/>
        <c:lblAlgn val="ctr"/>
        <c:lblOffset val="100"/>
        <c:noMultiLvlLbl val="0"/>
      </c:catAx>
      <c:valAx>
        <c:axId val="85450468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8545109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6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0000"/>
                </a:solidFill>
              </a:rPr>
              <a:t>FINDIK </a:t>
            </a:r>
            <a:r>
              <a:rPr lang="en-US" sz="1600" dirty="0" smtClean="0">
                <a:solidFill>
                  <a:srgbClr val="FF0000"/>
                </a:solidFill>
              </a:rPr>
              <a:t>İHRACATI</a:t>
            </a:r>
            <a:r>
              <a:rPr lang="tr-TR" sz="1600" dirty="0" smtClean="0">
                <a:solidFill>
                  <a:srgbClr val="FF0000"/>
                </a:solidFill>
              </a:rPr>
              <a:t> </a:t>
            </a:r>
            <a:r>
              <a:rPr lang="tr-TR" sz="1600" b="0" i="0" u="none" strike="noStrike" cap="all" normalizeH="0" baseline="0" dirty="0" smtClean="0">
                <a:solidFill>
                  <a:srgbClr val="FF0000"/>
                </a:solidFill>
                <a:effectLst/>
              </a:rPr>
              <a:t>$ </a:t>
            </a:r>
            <a:endParaRPr lang="en-US" sz="1600" dirty="0">
              <a:solidFill>
                <a:srgbClr val="FF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rgbClr val="FF0000"/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5400" cap="rnd">
              <a:solidFill>
                <a:schemeClr val="lt1"/>
              </a:solidFill>
              <a:round/>
            </a:ln>
            <a:effectLst>
              <a:outerShdw dist="25400" dir="2700000" algn="tl" rotWithShape="0">
                <a:schemeClr val="accent1"/>
              </a:outerShdw>
            </a:effectLst>
          </c:spPr>
          <c:marker>
            <c:symbol val="none"/>
          </c:marker>
          <c:dLbls>
            <c:spPr>
              <a:solidFill>
                <a:schemeClr val="accent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Sayfa2!$B$27:$B$32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val>
            <c:numRef>
              <c:f>Sayfa2!$C$27:$C$32</c:f>
              <c:numCache>
                <c:formatCode>#,##0</c:formatCode>
                <c:ptCount val="6"/>
                <c:pt idx="0">
                  <c:v>158662</c:v>
                </c:pt>
                <c:pt idx="1">
                  <c:v>185958</c:v>
                </c:pt>
                <c:pt idx="2">
                  <c:v>139245</c:v>
                </c:pt>
                <c:pt idx="3">
                  <c:v>160290</c:v>
                </c:pt>
                <c:pt idx="4">
                  <c:v>233001</c:v>
                </c:pt>
                <c:pt idx="5">
                  <c:v>248465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E4-4BC1-992B-3EEEB6A9354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>
                <a:gsLst>
                  <a:gs pos="0">
                    <a:schemeClr val="lt1"/>
                  </a:gs>
                  <a:gs pos="100000">
                    <a:schemeClr val="lt1">
                      <a:alpha val="0"/>
                    </a:schemeClr>
                  </a:gs>
                </a:gsLst>
                <a:lin ang="5400000" scaled="0"/>
              </a:gradFill>
              <a:round/>
            </a:ln>
            <a:effectLst/>
          </c:spPr>
        </c:dropLines>
        <c:smooth val="0"/>
        <c:axId val="862492735"/>
        <c:axId val="862489823"/>
      </c:lineChart>
      <c:catAx>
        <c:axId val="862492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spc="3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62489823"/>
        <c:crosses val="autoZero"/>
        <c:auto val="1"/>
        <c:lblAlgn val="ctr"/>
        <c:lblOffset val="100"/>
        <c:noMultiLvlLbl val="0"/>
      </c:catAx>
      <c:valAx>
        <c:axId val="86248982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862492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/>
    </a:solidFill>
    <a:ln w="9525" cap="flat" cmpd="sng" algn="ctr">
      <a:solidFill>
        <a:schemeClr val="lt1">
          <a:lumMod val="8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b="1"/>
              <a:t>Madencilik ihracat (milyon</a:t>
            </a:r>
            <a:r>
              <a:rPr lang="tr-TR" b="1" baseline="0"/>
              <a:t> </a:t>
            </a:r>
            <a:r>
              <a:rPr lang="tr-TR" sz="1400" b="1" i="0" u="none" strike="noStrike" baseline="0">
                <a:effectLst/>
              </a:rPr>
              <a:t>$)</a:t>
            </a:r>
            <a:r>
              <a:rPr lang="tr-TR" b="1"/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>
        <c:manualLayout>
          <c:layoutTarget val="inner"/>
          <c:xMode val="edge"/>
          <c:yMode val="edge"/>
          <c:x val="2.5000000000000001E-2"/>
          <c:y val="0.18097222222222226"/>
          <c:w val="0.93888888888888888"/>
          <c:h val="0.6779323417906094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5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Sayfa2!$B$27:$B$31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Sayfa2!$C$27:$C$31</c:f>
              <c:numCache>
                <c:formatCode>#,##0</c:formatCode>
                <c:ptCount val="5"/>
                <c:pt idx="0">
                  <c:v>36466</c:v>
                </c:pt>
                <c:pt idx="1">
                  <c:v>121439</c:v>
                </c:pt>
                <c:pt idx="2">
                  <c:v>130655</c:v>
                </c:pt>
                <c:pt idx="3">
                  <c:v>188746</c:v>
                </c:pt>
                <c:pt idx="4">
                  <c:v>207108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95-4A2C-B198-2C4908E7511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854501359"/>
        <c:axId val="854502191"/>
      </c:lineChart>
      <c:catAx>
        <c:axId val="854501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854502191"/>
        <c:crosses val="autoZero"/>
        <c:auto val="1"/>
        <c:lblAlgn val="ctr"/>
        <c:lblOffset val="100"/>
        <c:noMultiLvlLbl val="0"/>
      </c:catAx>
      <c:valAx>
        <c:axId val="854502191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854501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238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defRPr sz="900" kern="1200" spc="3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lt1">
            <a:lumMod val="85000"/>
          </a:schemeClr>
        </a:solidFill>
        <a:round/>
      </a:ln>
    </cs:spPr>
    <cs:defRPr sz="1000" kern="1200"/>
  </cs:chartArea>
  <cs:dataLabel>
    <cs:lnRef idx="0"/>
    <cs:fillRef idx="0">
      <cs:styleClr val="0"/>
    </cs:fillRef>
    <cs:effectRef idx="0"/>
    <cs:fontRef idx="minor">
      <a:schemeClr val="lt1"/>
    </cs:fontRef>
    <cs:spPr>
      <a:solidFill>
        <a:schemeClr val="phClr"/>
      </a:solidFill>
    </cs:spPr>
    <cs:defRPr sz="900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25400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1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8706FFA-20E8-4D9C-A1E9-8D758E0278F8}" type="doc">
      <dgm:prSet loTypeId="urn:microsoft.com/office/officeart/2005/8/layout/pList1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11096FD-885F-4EEE-B29F-4000B51B0435}">
      <dgm:prSet phldrT="[Metin]" custT="1"/>
      <dgm:spPr/>
      <dgm:t>
        <a:bodyPr/>
        <a:lstStyle/>
        <a:p>
          <a:r>
            <a:rPr lang="tr-TR" sz="1800" b="1" dirty="0" smtClean="0">
              <a:solidFill>
                <a:srgbClr val="002060"/>
              </a:solidFill>
              <a:latin typeface="+mn-lt"/>
            </a:rPr>
            <a:t>Ordu-Giresun Havalimanı</a:t>
          </a:r>
        </a:p>
        <a:p>
          <a:r>
            <a:rPr lang="tr-TR" sz="1600" b="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*Türkiye'nin ve Avrupa'nın deniz üzerine inşa edilmiş ilk havalimanı</a:t>
          </a:r>
          <a:endParaRPr lang="tr-TR" sz="1600" dirty="0" smtClean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panose="020B0604020202020204" pitchFamily="34" charset="0"/>
          </a:endParaRPr>
        </a:p>
        <a:p>
          <a:r>
            <a:rPr lang="tr-TR" sz="16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*Ordu şehir merkezine mesafesi sadece 15 km </a:t>
          </a:r>
        </a:p>
        <a:p>
          <a:r>
            <a:rPr lang="tr-TR" sz="16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*Türkiye'nin en yoğun kullanılan </a:t>
          </a:r>
          <a:r>
            <a:rPr lang="tr-TR" sz="1600" b="1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16. </a:t>
          </a:r>
          <a:r>
            <a:rPr lang="tr-TR" sz="16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havalimanı</a:t>
          </a:r>
          <a:endParaRPr lang="tr-TR" sz="1600" dirty="0">
            <a:latin typeface="+mn-lt"/>
          </a:endParaRPr>
        </a:p>
      </dgm:t>
    </dgm:pt>
    <dgm:pt modelId="{780B785A-4F16-453C-9A4E-F8F1A7B6AF5F}" type="parTrans" cxnId="{BE44B283-B4C6-4634-84BC-A76FAAC18C2C}">
      <dgm:prSet/>
      <dgm:spPr/>
      <dgm:t>
        <a:bodyPr/>
        <a:lstStyle/>
        <a:p>
          <a:endParaRPr lang="tr-TR"/>
        </a:p>
      </dgm:t>
    </dgm:pt>
    <dgm:pt modelId="{5C8E61A0-E683-4847-BDF3-B03AE8845295}" type="sibTrans" cxnId="{BE44B283-B4C6-4634-84BC-A76FAAC18C2C}">
      <dgm:prSet/>
      <dgm:spPr/>
      <dgm:t>
        <a:bodyPr/>
        <a:lstStyle/>
        <a:p>
          <a:endParaRPr lang="tr-TR"/>
        </a:p>
      </dgm:t>
    </dgm:pt>
    <dgm:pt modelId="{BDC2829C-0B53-4795-A10E-75A753493220}">
      <dgm:prSet phldrT="[Metin]" custT="1"/>
      <dgm:spPr/>
      <dgm:t>
        <a:bodyPr/>
        <a:lstStyle/>
        <a:p>
          <a:r>
            <a:rPr lang="tr-TR" sz="1800" b="1" dirty="0" smtClean="0">
              <a:solidFill>
                <a:srgbClr val="002060"/>
              </a:solidFill>
            </a:rPr>
            <a:t>Ünye Limanı</a:t>
          </a:r>
          <a:endParaRPr lang="tr-TR" sz="1800" dirty="0" smtClean="0"/>
        </a:p>
        <a:p>
          <a:r>
            <a:rPr lang="tr-TR" sz="1600" dirty="0" smtClean="0">
              <a:latin typeface="+mn-lt"/>
            </a:rPr>
            <a:t>* </a:t>
          </a:r>
          <a:r>
            <a:rPr lang="tr-TR" sz="16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Konteyner ve Ro-Ro taşımacılığı</a:t>
          </a:r>
          <a:r>
            <a:rPr lang="tr-TR" sz="1600" b="1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.</a:t>
          </a:r>
          <a:endParaRPr lang="tr-TR" sz="1600" dirty="0" smtClean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panose="020B0604020202020204" pitchFamily="34" charset="0"/>
          </a:endParaRPr>
        </a:p>
        <a:p>
          <a:r>
            <a:rPr lang="tr-TR" sz="16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 Kurvaziyer turizmi</a:t>
          </a:r>
          <a:endParaRPr lang="tr-TR" sz="1600" dirty="0">
            <a:latin typeface="+mn-lt"/>
          </a:endParaRPr>
        </a:p>
      </dgm:t>
    </dgm:pt>
    <dgm:pt modelId="{24BD580C-CC99-4B10-836F-E339684A0FBC}" type="parTrans" cxnId="{D8967AAC-9A3A-4410-BE28-0B05C613E442}">
      <dgm:prSet/>
      <dgm:spPr/>
      <dgm:t>
        <a:bodyPr/>
        <a:lstStyle/>
        <a:p>
          <a:endParaRPr lang="tr-TR"/>
        </a:p>
      </dgm:t>
    </dgm:pt>
    <dgm:pt modelId="{F3CB3F29-869B-4D80-829E-704E7B1FA42B}" type="sibTrans" cxnId="{D8967AAC-9A3A-4410-BE28-0B05C613E442}">
      <dgm:prSet/>
      <dgm:spPr/>
      <dgm:t>
        <a:bodyPr/>
        <a:lstStyle/>
        <a:p>
          <a:endParaRPr lang="tr-TR"/>
        </a:p>
      </dgm:t>
    </dgm:pt>
    <dgm:pt modelId="{FAB5473D-6661-40E9-B68D-43AEC36718EB}">
      <dgm:prSet phldrT="[Metin]" custT="1"/>
      <dgm:spPr/>
      <dgm:t>
        <a:bodyPr/>
        <a:lstStyle/>
        <a:p>
          <a:r>
            <a:rPr lang="tr-TR" sz="1800" b="1" dirty="0" smtClean="0">
              <a:solidFill>
                <a:srgbClr val="002060"/>
              </a:solidFill>
            </a:rPr>
            <a:t>Karayolu Çalışmaları</a:t>
          </a:r>
        </a:p>
        <a:p>
          <a:r>
            <a:rPr lang="tr-TR" sz="1600" dirty="0" smtClean="0">
              <a:solidFill>
                <a:schemeClr val="tx1"/>
              </a:solidFill>
            </a:rPr>
            <a:t>* Karadeniz Sahil Yolu</a:t>
          </a:r>
        </a:p>
        <a:p>
          <a:r>
            <a:rPr lang="tr-TR" sz="1600" dirty="0" smtClean="0">
              <a:solidFill>
                <a:schemeClr val="tx1"/>
              </a:solidFill>
            </a:rPr>
            <a:t>* Karadeniz-Akdeniz Yolu</a:t>
          </a:r>
        </a:p>
        <a:p>
          <a:r>
            <a:rPr lang="tr-TR" sz="1600" dirty="0" smtClean="0">
              <a:solidFill>
                <a:schemeClr val="tx1"/>
              </a:solidFill>
            </a:rPr>
            <a:t>* Ünye-Niksar Yolu</a:t>
          </a:r>
          <a:endParaRPr lang="tr-TR" sz="1600" dirty="0">
            <a:solidFill>
              <a:schemeClr val="tx1"/>
            </a:solidFill>
          </a:endParaRPr>
        </a:p>
      </dgm:t>
    </dgm:pt>
    <dgm:pt modelId="{97807AC9-4F6C-47F2-B77B-9B05C3BC8B56}" type="parTrans" cxnId="{BCD2D49C-4262-4919-872A-F23310B214D2}">
      <dgm:prSet/>
      <dgm:spPr/>
      <dgm:t>
        <a:bodyPr/>
        <a:lstStyle/>
        <a:p>
          <a:endParaRPr lang="tr-TR"/>
        </a:p>
      </dgm:t>
    </dgm:pt>
    <dgm:pt modelId="{6C808E29-280A-43CB-A7CA-BE2D343FE8DB}" type="sibTrans" cxnId="{BCD2D49C-4262-4919-872A-F23310B214D2}">
      <dgm:prSet/>
      <dgm:spPr/>
      <dgm:t>
        <a:bodyPr/>
        <a:lstStyle/>
        <a:p>
          <a:endParaRPr lang="tr-TR"/>
        </a:p>
      </dgm:t>
    </dgm:pt>
    <dgm:pt modelId="{BCECF520-8F9B-4973-9569-4874F0D4B72E}" type="pres">
      <dgm:prSet presAssocID="{58706FFA-20E8-4D9C-A1E9-8D758E0278F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A99E717-BA9D-4D02-BCE9-5612938E136B}" type="pres">
      <dgm:prSet presAssocID="{C11096FD-885F-4EEE-B29F-4000B51B0435}" presName="compNode" presStyleCnt="0"/>
      <dgm:spPr/>
    </dgm:pt>
    <dgm:pt modelId="{C2ACCE7B-46A0-4EDC-BEEE-012AE55FE08B}" type="pres">
      <dgm:prSet presAssocID="{C11096FD-885F-4EEE-B29F-4000B51B0435}" presName="pictRect" presStyleLbl="nod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ABB1B57-FE20-4AF6-A8BE-D19710B73580}" type="pres">
      <dgm:prSet presAssocID="{C11096FD-885F-4EEE-B29F-4000B51B0435}" presName="textRect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DCE2361A-2BCB-4453-9C14-4708CD3EEBFC}" type="pres">
      <dgm:prSet presAssocID="{5C8E61A0-E683-4847-BDF3-B03AE8845295}" presName="sibTrans" presStyleLbl="sibTrans2D1" presStyleIdx="0" presStyleCnt="0"/>
      <dgm:spPr/>
      <dgm:t>
        <a:bodyPr/>
        <a:lstStyle/>
        <a:p>
          <a:endParaRPr lang="tr-TR"/>
        </a:p>
      </dgm:t>
    </dgm:pt>
    <dgm:pt modelId="{B60713E9-660B-466F-BC78-CE34BF85902F}" type="pres">
      <dgm:prSet presAssocID="{BDC2829C-0B53-4795-A10E-75A753493220}" presName="compNode" presStyleCnt="0"/>
      <dgm:spPr/>
    </dgm:pt>
    <dgm:pt modelId="{A36688F4-0D6F-431B-997F-3C4A0AB761D2}" type="pres">
      <dgm:prSet presAssocID="{BDC2829C-0B53-4795-A10E-75A753493220}" presName="pictRect" presStyleLbl="nod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34CE978-3028-48D1-AC15-FA46A0F9424F}" type="pres">
      <dgm:prSet presAssocID="{BDC2829C-0B53-4795-A10E-75A753493220}" presName="textRec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7FD15A4-736D-480B-A9E2-F40E761BAD09}" type="pres">
      <dgm:prSet presAssocID="{F3CB3F29-869B-4D80-829E-704E7B1FA42B}" presName="sibTrans" presStyleLbl="sibTrans2D1" presStyleIdx="0" presStyleCnt="0"/>
      <dgm:spPr/>
      <dgm:t>
        <a:bodyPr/>
        <a:lstStyle/>
        <a:p>
          <a:endParaRPr lang="tr-TR"/>
        </a:p>
      </dgm:t>
    </dgm:pt>
    <dgm:pt modelId="{2512B867-D6D4-4A41-A0C0-2D23657040BB}" type="pres">
      <dgm:prSet presAssocID="{FAB5473D-6661-40E9-B68D-43AEC36718EB}" presName="compNode" presStyleCnt="0"/>
      <dgm:spPr/>
    </dgm:pt>
    <dgm:pt modelId="{6FD692EE-6E91-498D-BB9E-4FE8E5349C67}" type="pres">
      <dgm:prSet presAssocID="{FAB5473D-6661-40E9-B68D-43AEC36718EB}" presName="pictRect" presStyleLbl="nod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22C33735-A801-4F6C-9719-520E86B26C4B}" type="pres">
      <dgm:prSet presAssocID="{FAB5473D-6661-40E9-B68D-43AEC36718EB}" presName="textRec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88E010A-51DB-4337-BBC3-F9FD7B8C51D6}" type="presOf" srcId="{FAB5473D-6661-40E9-B68D-43AEC36718EB}" destId="{22C33735-A801-4F6C-9719-520E86B26C4B}" srcOrd="0" destOrd="0" presId="urn:microsoft.com/office/officeart/2005/8/layout/pList1"/>
    <dgm:cxn modelId="{79FE0384-19D5-4E96-BCD6-1CDE3E36FFB1}" type="presOf" srcId="{5C8E61A0-E683-4847-BDF3-B03AE8845295}" destId="{DCE2361A-2BCB-4453-9C14-4708CD3EEBFC}" srcOrd="0" destOrd="0" presId="urn:microsoft.com/office/officeart/2005/8/layout/pList1"/>
    <dgm:cxn modelId="{D8967AAC-9A3A-4410-BE28-0B05C613E442}" srcId="{58706FFA-20E8-4D9C-A1E9-8D758E0278F8}" destId="{BDC2829C-0B53-4795-A10E-75A753493220}" srcOrd="1" destOrd="0" parTransId="{24BD580C-CC99-4B10-836F-E339684A0FBC}" sibTransId="{F3CB3F29-869B-4D80-829E-704E7B1FA42B}"/>
    <dgm:cxn modelId="{BCD2D49C-4262-4919-872A-F23310B214D2}" srcId="{58706FFA-20E8-4D9C-A1E9-8D758E0278F8}" destId="{FAB5473D-6661-40E9-B68D-43AEC36718EB}" srcOrd="2" destOrd="0" parTransId="{97807AC9-4F6C-47F2-B77B-9B05C3BC8B56}" sibTransId="{6C808E29-280A-43CB-A7CA-BE2D343FE8DB}"/>
    <dgm:cxn modelId="{120742DC-F829-49A9-A941-4AB42E9C0C57}" type="presOf" srcId="{F3CB3F29-869B-4D80-829E-704E7B1FA42B}" destId="{B7FD15A4-736D-480B-A9E2-F40E761BAD09}" srcOrd="0" destOrd="0" presId="urn:microsoft.com/office/officeart/2005/8/layout/pList1"/>
    <dgm:cxn modelId="{63455BCC-D9EC-4244-8960-5EB486033B0D}" type="presOf" srcId="{BDC2829C-0B53-4795-A10E-75A753493220}" destId="{534CE978-3028-48D1-AC15-FA46A0F9424F}" srcOrd="0" destOrd="0" presId="urn:microsoft.com/office/officeart/2005/8/layout/pList1"/>
    <dgm:cxn modelId="{0FC6DA32-4B02-4C81-A978-4432C651F8AF}" type="presOf" srcId="{58706FFA-20E8-4D9C-A1E9-8D758E0278F8}" destId="{BCECF520-8F9B-4973-9569-4874F0D4B72E}" srcOrd="0" destOrd="0" presId="urn:microsoft.com/office/officeart/2005/8/layout/pList1"/>
    <dgm:cxn modelId="{BE44B283-B4C6-4634-84BC-A76FAAC18C2C}" srcId="{58706FFA-20E8-4D9C-A1E9-8D758E0278F8}" destId="{C11096FD-885F-4EEE-B29F-4000B51B0435}" srcOrd="0" destOrd="0" parTransId="{780B785A-4F16-453C-9A4E-F8F1A7B6AF5F}" sibTransId="{5C8E61A0-E683-4847-BDF3-B03AE8845295}"/>
    <dgm:cxn modelId="{77735DCC-5E0F-44C6-9567-394D3A58BFED}" type="presOf" srcId="{C11096FD-885F-4EEE-B29F-4000B51B0435}" destId="{AABB1B57-FE20-4AF6-A8BE-D19710B73580}" srcOrd="0" destOrd="0" presId="urn:microsoft.com/office/officeart/2005/8/layout/pList1"/>
    <dgm:cxn modelId="{D8DD75B6-4949-437C-8320-97DA4E3F96EC}" type="presParOf" srcId="{BCECF520-8F9B-4973-9569-4874F0D4B72E}" destId="{0A99E717-BA9D-4D02-BCE9-5612938E136B}" srcOrd="0" destOrd="0" presId="urn:microsoft.com/office/officeart/2005/8/layout/pList1"/>
    <dgm:cxn modelId="{18026B59-EA4F-4824-B1B6-94E0E45E90D9}" type="presParOf" srcId="{0A99E717-BA9D-4D02-BCE9-5612938E136B}" destId="{C2ACCE7B-46A0-4EDC-BEEE-012AE55FE08B}" srcOrd="0" destOrd="0" presId="urn:microsoft.com/office/officeart/2005/8/layout/pList1"/>
    <dgm:cxn modelId="{8079AACE-07BB-4A1A-9179-573BF27F53BD}" type="presParOf" srcId="{0A99E717-BA9D-4D02-BCE9-5612938E136B}" destId="{AABB1B57-FE20-4AF6-A8BE-D19710B73580}" srcOrd="1" destOrd="0" presId="urn:microsoft.com/office/officeart/2005/8/layout/pList1"/>
    <dgm:cxn modelId="{D21FC917-AAAA-4FAC-A9A3-6774903398F6}" type="presParOf" srcId="{BCECF520-8F9B-4973-9569-4874F0D4B72E}" destId="{DCE2361A-2BCB-4453-9C14-4708CD3EEBFC}" srcOrd="1" destOrd="0" presId="urn:microsoft.com/office/officeart/2005/8/layout/pList1"/>
    <dgm:cxn modelId="{BC303B75-00AA-4E62-914A-325DBD071032}" type="presParOf" srcId="{BCECF520-8F9B-4973-9569-4874F0D4B72E}" destId="{B60713E9-660B-466F-BC78-CE34BF85902F}" srcOrd="2" destOrd="0" presId="urn:microsoft.com/office/officeart/2005/8/layout/pList1"/>
    <dgm:cxn modelId="{5B82D9BA-92A6-4B67-9B41-55B33E726086}" type="presParOf" srcId="{B60713E9-660B-466F-BC78-CE34BF85902F}" destId="{A36688F4-0D6F-431B-997F-3C4A0AB761D2}" srcOrd="0" destOrd="0" presId="urn:microsoft.com/office/officeart/2005/8/layout/pList1"/>
    <dgm:cxn modelId="{40C5AC96-4297-49B5-9F53-57871E9E63AE}" type="presParOf" srcId="{B60713E9-660B-466F-BC78-CE34BF85902F}" destId="{534CE978-3028-48D1-AC15-FA46A0F9424F}" srcOrd="1" destOrd="0" presId="urn:microsoft.com/office/officeart/2005/8/layout/pList1"/>
    <dgm:cxn modelId="{3DDF16F2-BA7F-49A9-A742-D7B79E64AF2B}" type="presParOf" srcId="{BCECF520-8F9B-4973-9569-4874F0D4B72E}" destId="{B7FD15A4-736D-480B-A9E2-F40E761BAD09}" srcOrd="3" destOrd="0" presId="urn:microsoft.com/office/officeart/2005/8/layout/pList1"/>
    <dgm:cxn modelId="{4DCC50AB-C587-4A9F-BAC5-81B534C92485}" type="presParOf" srcId="{BCECF520-8F9B-4973-9569-4874F0D4B72E}" destId="{2512B867-D6D4-4A41-A0C0-2D23657040BB}" srcOrd="4" destOrd="0" presId="urn:microsoft.com/office/officeart/2005/8/layout/pList1"/>
    <dgm:cxn modelId="{1764F2C2-0305-4094-A459-71D7732BAF6E}" type="presParOf" srcId="{2512B867-D6D4-4A41-A0C0-2D23657040BB}" destId="{6FD692EE-6E91-498D-BB9E-4FE8E5349C67}" srcOrd="0" destOrd="0" presId="urn:microsoft.com/office/officeart/2005/8/layout/pList1"/>
    <dgm:cxn modelId="{36D81E2D-8F2F-4471-BE54-25B40DAAD1DE}" type="presParOf" srcId="{2512B867-D6D4-4A41-A0C0-2D23657040BB}" destId="{22C33735-A801-4F6C-9719-520E86B26C4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0084AB-333F-418E-B6C9-843D3890AD67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18A1C333-FF2B-4AA5-B80A-5515DDACC5CD}">
      <dgm:prSet phldrT="[Metin]"/>
      <dgm:spPr/>
      <dgm:t>
        <a:bodyPr/>
        <a:lstStyle/>
        <a:p>
          <a:r>
            <a:rPr lang="tr-TR" dirty="0" smtClean="0"/>
            <a:t>Fındık Mamulleri</a:t>
          </a:r>
          <a:endParaRPr lang="tr-TR" dirty="0"/>
        </a:p>
      </dgm:t>
    </dgm:pt>
    <dgm:pt modelId="{BAD595EB-A242-41F3-A076-947ADCFF0235}" type="parTrans" cxnId="{9216C6F1-23D0-48A3-9B98-6B5E94B5CBEB}">
      <dgm:prSet/>
      <dgm:spPr/>
      <dgm:t>
        <a:bodyPr/>
        <a:lstStyle/>
        <a:p>
          <a:endParaRPr lang="tr-TR"/>
        </a:p>
      </dgm:t>
    </dgm:pt>
    <dgm:pt modelId="{95C7EF25-1D69-4912-BD7F-4ABB59129E10}" type="sibTrans" cxnId="{9216C6F1-23D0-48A3-9B98-6B5E94B5CBEB}">
      <dgm:prSet/>
      <dgm:spPr/>
      <dgm:t>
        <a:bodyPr/>
        <a:lstStyle/>
        <a:p>
          <a:endParaRPr lang="tr-TR"/>
        </a:p>
      </dgm:t>
    </dgm:pt>
    <dgm:pt modelId="{57A693E9-FD52-4701-9714-6B84CBB833AA}">
      <dgm:prSet phldrT="[Metin]"/>
      <dgm:spPr/>
      <dgm:t>
        <a:bodyPr/>
        <a:lstStyle/>
        <a:p>
          <a:r>
            <a:rPr lang="tr-TR" dirty="0" smtClean="0"/>
            <a:t>Bentonit</a:t>
          </a:r>
          <a:endParaRPr lang="tr-TR" dirty="0"/>
        </a:p>
      </dgm:t>
    </dgm:pt>
    <dgm:pt modelId="{701AED55-9030-4EDA-A117-D921D95E3218}" type="parTrans" cxnId="{CF84A25C-0013-4677-95B1-3220BA422B21}">
      <dgm:prSet/>
      <dgm:spPr/>
      <dgm:t>
        <a:bodyPr/>
        <a:lstStyle/>
        <a:p>
          <a:endParaRPr lang="tr-TR"/>
        </a:p>
      </dgm:t>
    </dgm:pt>
    <dgm:pt modelId="{3C77D188-27CB-4A24-BFCD-5117C30E2037}" type="sibTrans" cxnId="{CF84A25C-0013-4677-95B1-3220BA422B21}">
      <dgm:prSet/>
      <dgm:spPr/>
      <dgm:t>
        <a:bodyPr/>
        <a:lstStyle/>
        <a:p>
          <a:endParaRPr lang="tr-TR"/>
        </a:p>
      </dgm:t>
    </dgm:pt>
    <dgm:pt modelId="{1AE0D52A-705E-4814-AD3F-262C07F7584F}">
      <dgm:prSet phldrT="[Metin]"/>
      <dgm:spPr/>
      <dgm:t>
        <a:bodyPr/>
        <a:lstStyle/>
        <a:p>
          <a:r>
            <a:rPr lang="tr-TR" dirty="0" smtClean="0"/>
            <a:t>Giyim Eşyaları İmalatı</a:t>
          </a:r>
          <a:endParaRPr lang="tr-TR" dirty="0"/>
        </a:p>
      </dgm:t>
    </dgm:pt>
    <dgm:pt modelId="{B9D3A1A0-1A98-40D1-BCC7-F1C8FD3D5593}" type="parTrans" cxnId="{790404A4-F3A1-4717-A0C7-FE5972473F1D}">
      <dgm:prSet/>
      <dgm:spPr/>
      <dgm:t>
        <a:bodyPr/>
        <a:lstStyle/>
        <a:p>
          <a:endParaRPr lang="tr-TR"/>
        </a:p>
      </dgm:t>
    </dgm:pt>
    <dgm:pt modelId="{A08340A2-5662-4F51-B30C-142CDE8CD0FE}" type="sibTrans" cxnId="{790404A4-F3A1-4717-A0C7-FE5972473F1D}">
      <dgm:prSet/>
      <dgm:spPr/>
      <dgm:t>
        <a:bodyPr/>
        <a:lstStyle/>
        <a:p>
          <a:endParaRPr lang="tr-TR"/>
        </a:p>
      </dgm:t>
    </dgm:pt>
    <dgm:pt modelId="{E44B85D3-5192-4BCF-9DCE-B5F51F2F8107}">
      <dgm:prSet phldrT="[Metin]"/>
      <dgm:spPr/>
      <dgm:t>
        <a:bodyPr/>
        <a:lstStyle/>
        <a:p>
          <a:r>
            <a:rPr lang="tr-TR" dirty="0" smtClean="0"/>
            <a:t>Rüzgar Enerjisi</a:t>
          </a:r>
          <a:endParaRPr lang="tr-TR" dirty="0"/>
        </a:p>
      </dgm:t>
    </dgm:pt>
    <dgm:pt modelId="{A890C424-BA9A-4C7D-A1CE-B8F85F733E1F}" type="parTrans" cxnId="{3E7708C5-B125-46B2-B34F-9BC282CFC2A1}">
      <dgm:prSet/>
      <dgm:spPr/>
      <dgm:t>
        <a:bodyPr/>
        <a:lstStyle/>
        <a:p>
          <a:endParaRPr lang="tr-TR"/>
        </a:p>
      </dgm:t>
    </dgm:pt>
    <dgm:pt modelId="{5140D404-70B8-421C-A3F1-6F2FBC5D8F08}" type="sibTrans" cxnId="{3E7708C5-B125-46B2-B34F-9BC282CFC2A1}">
      <dgm:prSet/>
      <dgm:spPr/>
      <dgm:t>
        <a:bodyPr/>
        <a:lstStyle/>
        <a:p>
          <a:endParaRPr lang="tr-TR"/>
        </a:p>
      </dgm:t>
    </dgm:pt>
    <dgm:pt modelId="{B0A0D3C0-E555-4750-9C06-885C72242681}" type="pres">
      <dgm:prSet presAssocID="{250084AB-333F-418E-B6C9-843D3890AD67}" presName="Name0" presStyleCnt="0">
        <dgm:presLayoutVars>
          <dgm:chMax/>
          <dgm:chPref/>
          <dgm:dir/>
        </dgm:presLayoutVars>
      </dgm:prSet>
      <dgm:spPr/>
    </dgm:pt>
    <dgm:pt modelId="{52A8DA2E-77B8-45D6-A95C-58D61233696A}" type="pres">
      <dgm:prSet presAssocID="{18A1C333-FF2B-4AA5-B80A-5515DDACC5CD}" presName="composite" presStyleCnt="0">
        <dgm:presLayoutVars>
          <dgm:chMax val="1"/>
          <dgm:chPref val="1"/>
        </dgm:presLayoutVars>
      </dgm:prSet>
      <dgm:spPr/>
    </dgm:pt>
    <dgm:pt modelId="{D38EC5C7-72B6-40F0-9995-11FA861E6215}" type="pres">
      <dgm:prSet presAssocID="{18A1C333-FF2B-4AA5-B80A-5515DDACC5CD}" presName="Accent" presStyleLbl="trAlignAcc1" presStyleIdx="0" presStyleCnt="4" custScaleY="146158">
        <dgm:presLayoutVars>
          <dgm:chMax val="0"/>
          <dgm:chPref val="0"/>
        </dgm:presLayoutVars>
      </dgm:prSet>
      <dgm:spPr/>
    </dgm:pt>
    <dgm:pt modelId="{D1DD2EEB-A371-4620-A2EB-73A752AF3356}" type="pres">
      <dgm:prSet presAssocID="{18A1C333-FF2B-4AA5-B80A-5515DDACC5CD}" presName="Image" presStyleLbl="alignImgPlace1" presStyleIdx="0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</dgm:spPr>
    </dgm:pt>
    <dgm:pt modelId="{3969EA45-C905-4AC0-A8AF-2BA0DDE8DBE4}" type="pres">
      <dgm:prSet presAssocID="{18A1C333-FF2B-4AA5-B80A-5515DDACC5CD}" presName="ChildComposite" presStyleCnt="0"/>
      <dgm:spPr/>
    </dgm:pt>
    <dgm:pt modelId="{D6121F5F-5E47-4614-8F92-8CF69C0CBE4F}" type="pres">
      <dgm:prSet presAssocID="{18A1C333-FF2B-4AA5-B80A-5515DDACC5CD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8C3B5FE-892E-45C4-ACE9-602A9E7A3360}" type="pres">
      <dgm:prSet presAssocID="{18A1C333-FF2B-4AA5-B80A-5515DDACC5CD}" presName="Parent" presStyleLbl="revTx" presStyleIdx="0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DD75A9D-0A7A-4670-8551-30A427F3D16B}" type="pres">
      <dgm:prSet presAssocID="{95C7EF25-1D69-4912-BD7F-4ABB59129E10}" presName="sibTrans" presStyleCnt="0"/>
      <dgm:spPr/>
    </dgm:pt>
    <dgm:pt modelId="{2E173186-A461-4E47-85EE-C6CB93945A4C}" type="pres">
      <dgm:prSet presAssocID="{57A693E9-FD52-4701-9714-6B84CBB833AA}" presName="composite" presStyleCnt="0">
        <dgm:presLayoutVars>
          <dgm:chMax val="1"/>
          <dgm:chPref val="1"/>
        </dgm:presLayoutVars>
      </dgm:prSet>
      <dgm:spPr/>
    </dgm:pt>
    <dgm:pt modelId="{7A01F876-6FD5-4965-983B-6E6FCC265B8D}" type="pres">
      <dgm:prSet presAssocID="{57A693E9-FD52-4701-9714-6B84CBB833AA}" presName="Accent" presStyleLbl="trAlignAcc1" presStyleIdx="1" presStyleCnt="4" custScaleY="144863">
        <dgm:presLayoutVars>
          <dgm:chMax val="0"/>
          <dgm:chPref val="0"/>
        </dgm:presLayoutVars>
      </dgm:prSet>
      <dgm:spPr/>
    </dgm:pt>
    <dgm:pt modelId="{4BC99A08-51A8-409D-B9BD-78694F70DE31}" type="pres">
      <dgm:prSet presAssocID="{57A693E9-FD52-4701-9714-6B84CBB833AA}" presName="Image" presStyleLbl="alignImgPlace1" presStyleIdx="1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2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</dgm:pt>
    <dgm:pt modelId="{48A4E727-DD46-4768-A826-1D4723B02DCA}" type="pres">
      <dgm:prSet presAssocID="{57A693E9-FD52-4701-9714-6B84CBB833AA}" presName="ChildComposite" presStyleCnt="0"/>
      <dgm:spPr/>
    </dgm:pt>
    <dgm:pt modelId="{C1762ABF-4742-4D09-8ABA-568FD4E4DD90}" type="pres">
      <dgm:prSet presAssocID="{57A693E9-FD52-4701-9714-6B84CBB833AA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A9BF0D9-FFA3-4C05-8793-35BD42323798}" type="pres">
      <dgm:prSet presAssocID="{57A693E9-FD52-4701-9714-6B84CBB833AA}" presName="Parent" presStyleLbl="revTx" presStyleIdx="1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F91EB95C-78A6-47D8-8E1F-4AF8750F54DC}" type="pres">
      <dgm:prSet presAssocID="{3C77D188-27CB-4A24-BFCD-5117C30E2037}" presName="sibTrans" presStyleCnt="0"/>
      <dgm:spPr/>
    </dgm:pt>
    <dgm:pt modelId="{C4D7EE18-C453-4F25-BDA1-DD29D1046594}" type="pres">
      <dgm:prSet presAssocID="{1AE0D52A-705E-4814-AD3F-262C07F7584F}" presName="composite" presStyleCnt="0">
        <dgm:presLayoutVars>
          <dgm:chMax val="1"/>
          <dgm:chPref val="1"/>
        </dgm:presLayoutVars>
      </dgm:prSet>
      <dgm:spPr/>
    </dgm:pt>
    <dgm:pt modelId="{6FC0D461-964E-47EC-8562-3B8031D6F2FD}" type="pres">
      <dgm:prSet presAssocID="{1AE0D52A-705E-4814-AD3F-262C07F7584F}" presName="Accent" presStyleLbl="trAlignAcc1" presStyleIdx="2" presStyleCnt="4" custScaleY="143568">
        <dgm:presLayoutVars>
          <dgm:chMax val="0"/>
          <dgm:chPref val="0"/>
        </dgm:presLayoutVars>
      </dgm:prSet>
      <dgm:spPr/>
    </dgm:pt>
    <dgm:pt modelId="{ECD315E8-DA2E-4A67-9427-82F0B7A1AAF3}" type="pres">
      <dgm:prSet presAssocID="{1AE0D52A-705E-4814-AD3F-262C07F7584F}" presName="Image" presStyleLbl="alignImgPlace1" presStyleIdx="2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3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3468FBA0-8F6E-4DA3-8AC2-C0093917EB55}" type="pres">
      <dgm:prSet presAssocID="{1AE0D52A-705E-4814-AD3F-262C07F7584F}" presName="ChildComposite" presStyleCnt="0"/>
      <dgm:spPr/>
    </dgm:pt>
    <dgm:pt modelId="{280E8D19-55DB-4868-83F2-0EBED072346E}" type="pres">
      <dgm:prSet presAssocID="{1AE0D52A-705E-4814-AD3F-262C07F7584F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020ABE7-3906-4591-B537-476525E65AA5}" type="pres">
      <dgm:prSet presAssocID="{1AE0D52A-705E-4814-AD3F-262C07F7584F}" presName="Parent" presStyleLbl="revTx" presStyleIdx="2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D4F5E5D-EB84-4645-A508-FF93D7A78EF3}" type="pres">
      <dgm:prSet presAssocID="{A08340A2-5662-4F51-B30C-142CDE8CD0FE}" presName="sibTrans" presStyleCnt="0"/>
      <dgm:spPr/>
    </dgm:pt>
    <dgm:pt modelId="{E8AEED4C-85E8-4A4D-B715-EC76BE0E1164}" type="pres">
      <dgm:prSet presAssocID="{E44B85D3-5192-4BCF-9DCE-B5F51F2F8107}" presName="composite" presStyleCnt="0">
        <dgm:presLayoutVars>
          <dgm:chMax val="1"/>
          <dgm:chPref val="1"/>
        </dgm:presLayoutVars>
      </dgm:prSet>
      <dgm:spPr/>
    </dgm:pt>
    <dgm:pt modelId="{3B429581-265A-433A-B45C-D7C4E6D62221}" type="pres">
      <dgm:prSet presAssocID="{E44B85D3-5192-4BCF-9DCE-B5F51F2F8107}" presName="Accent" presStyleLbl="trAlignAcc1" presStyleIdx="3" presStyleCnt="4" custScaleY="142921">
        <dgm:presLayoutVars>
          <dgm:chMax val="0"/>
          <dgm:chPref val="0"/>
        </dgm:presLayoutVars>
      </dgm:prSet>
      <dgm:spPr/>
    </dgm:pt>
    <dgm:pt modelId="{4B7B17E0-7752-491B-A872-962BFC668208}" type="pres">
      <dgm:prSet presAssocID="{E44B85D3-5192-4BCF-9DCE-B5F51F2F8107}" presName="Image" presStyleLbl="alignImgPlace1" presStyleIdx="3" presStyleCnt="4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4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B360C03A-5011-4141-AD3F-4764EA91AE44}" type="pres">
      <dgm:prSet presAssocID="{E44B85D3-5192-4BCF-9DCE-B5F51F2F8107}" presName="ChildComposite" presStyleCnt="0"/>
      <dgm:spPr/>
    </dgm:pt>
    <dgm:pt modelId="{DD6555EE-7EB4-4876-9310-6175A8DC1F25}" type="pres">
      <dgm:prSet presAssocID="{E44B85D3-5192-4BCF-9DCE-B5F51F2F8107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16C1CD7-4BD9-40A1-9A07-11273EEE8DDE}" type="pres">
      <dgm:prSet presAssocID="{E44B85D3-5192-4BCF-9DCE-B5F51F2F8107}" presName="Parent" presStyleLbl="revTx" presStyleIdx="3" presStyleCnt="4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9216C6F1-23D0-48A3-9B98-6B5E94B5CBEB}" srcId="{250084AB-333F-418E-B6C9-843D3890AD67}" destId="{18A1C333-FF2B-4AA5-B80A-5515DDACC5CD}" srcOrd="0" destOrd="0" parTransId="{BAD595EB-A242-41F3-A076-947ADCFF0235}" sibTransId="{95C7EF25-1D69-4912-BD7F-4ABB59129E10}"/>
    <dgm:cxn modelId="{CF84A25C-0013-4677-95B1-3220BA422B21}" srcId="{250084AB-333F-418E-B6C9-843D3890AD67}" destId="{57A693E9-FD52-4701-9714-6B84CBB833AA}" srcOrd="1" destOrd="0" parTransId="{701AED55-9030-4EDA-A117-D921D95E3218}" sibTransId="{3C77D188-27CB-4A24-BFCD-5117C30E2037}"/>
    <dgm:cxn modelId="{A34621CC-CE22-42F5-8462-E61E797268FC}" type="presOf" srcId="{1AE0D52A-705E-4814-AD3F-262C07F7584F}" destId="{5020ABE7-3906-4591-B537-476525E65AA5}" srcOrd="0" destOrd="0" presId="urn:microsoft.com/office/officeart/2008/layout/CaptionedPictures"/>
    <dgm:cxn modelId="{ABE2DA93-C3ED-4660-B73A-C25D99F8C4EF}" type="presOf" srcId="{E44B85D3-5192-4BCF-9DCE-B5F51F2F8107}" destId="{216C1CD7-4BD9-40A1-9A07-11273EEE8DDE}" srcOrd="0" destOrd="0" presId="urn:microsoft.com/office/officeart/2008/layout/CaptionedPictures"/>
    <dgm:cxn modelId="{790404A4-F3A1-4717-A0C7-FE5972473F1D}" srcId="{250084AB-333F-418E-B6C9-843D3890AD67}" destId="{1AE0D52A-705E-4814-AD3F-262C07F7584F}" srcOrd="2" destOrd="0" parTransId="{B9D3A1A0-1A98-40D1-BCC7-F1C8FD3D5593}" sibTransId="{A08340A2-5662-4F51-B30C-142CDE8CD0FE}"/>
    <dgm:cxn modelId="{16B59628-AE81-4B1B-A74B-CC432778D9B0}" type="presOf" srcId="{250084AB-333F-418E-B6C9-843D3890AD67}" destId="{B0A0D3C0-E555-4750-9C06-885C72242681}" srcOrd="0" destOrd="0" presId="urn:microsoft.com/office/officeart/2008/layout/CaptionedPictures"/>
    <dgm:cxn modelId="{5D2D96A3-82C5-4BAE-A8FD-A6FA9C559B5E}" type="presOf" srcId="{57A693E9-FD52-4701-9714-6B84CBB833AA}" destId="{5A9BF0D9-FFA3-4C05-8793-35BD42323798}" srcOrd="0" destOrd="0" presId="urn:microsoft.com/office/officeart/2008/layout/CaptionedPictures"/>
    <dgm:cxn modelId="{3E7708C5-B125-46B2-B34F-9BC282CFC2A1}" srcId="{250084AB-333F-418E-B6C9-843D3890AD67}" destId="{E44B85D3-5192-4BCF-9DCE-B5F51F2F8107}" srcOrd="3" destOrd="0" parTransId="{A890C424-BA9A-4C7D-A1CE-B8F85F733E1F}" sibTransId="{5140D404-70B8-421C-A3F1-6F2FBC5D8F08}"/>
    <dgm:cxn modelId="{B909DA1B-6775-4616-AF0F-FE2A6062D030}" type="presOf" srcId="{18A1C333-FF2B-4AA5-B80A-5515DDACC5CD}" destId="{28C3B5FE-892E-45C4-ACE9-602A9E7A3360}" srcOrd="0" destOrd="0" presId="urn:microsoft.com/office/officeart/2008/layout/CaptionedPictures"/>
    <dgm:cxn modelId="{E5B61356-702C-471D-8D56-AF3150CCC6FD}" type="presParOf" srcId="{B0A0D3C0-E555-4750-9C06-885C72242681}" destId="{52A8DA2E-77B8-45D6-A95C-58D61233696A}" srcOrd="0" destOrd="0" presId="urn:microsoft.com/office/officeart/2008/layout/CaptionedPictures"/>
    <dgm:cxn modelId="{FDA8F5AA-1B90-4FD4-A955-C02F04E6B89A}" type="presParOf" srcId="{52A8DA2E-77B8-45D6-A95C-58D61233696A}" destId="{D38EC5C7-72B6-40F0-9995-11FA861E6215}" srcOrd="0" destOrd="0" presId="urn:microsoft.com/office/officeart/2008/layout/CaptionedPictures"/>
    <dgm:cxn modelId="{BA178E52-C496-46C8-8C00-9D21E402B6EE}" type="presParOf" srcId="{52A8DA2E-77B8-45D6-A95C-58D61233696A}" destId="{D1DD2EEB-A371-4620-A2EB-73A752AF3356}" srcOrd="1" destOrd="0" presId="urn:microsoft.com/office/officeart/2008/layout/CaptionedPictures"/>
    <dgm:cxn modelId="{0D41B8DF-FACC-4358-BC07-ECECD80FCC1B}" type="presParOf" srcId="{52A8DA2E-77B8-45D6-A95C-58D61233696A}" destId="{3969EA45-C905-4AC0-A8AF-2BA0DDE8DBE4}" srcOrd="2" destOrd="0" presId="urn:microsoft.com/office/officeart/2008/layout/CaptionedPictures"/>
    <dgm:cxn modelId="{4BD31EB4-874E-4560-9242-392D82796C82}" type="presParOf" srcId="{3969EA45-C905-4AC0-A8AF-2BA0DDE8DBE4}" destId="{D6121F5F-5E47-4614-8F92-8CF69C0CBE4F}" srcOrd="0" destOrd="0" presId="urn:microsoft.com/office/officeart/2008/layout/CaptionedPictures"/>
    <dgm:cxn modelId="{0DEB05A7-08CE-448B-B539-5262553C88FE}" type="presParOf" srcId="{3969EA45-C905-4AC0-A8AF-2BA0DDE8DBE4}" destId="{28C3B5FE-892E-45C4-ACE9-602A9E7A3360}" srcOrd="1" destOrd="0" presId="urn:microsoft.com/office/officeart/2008/layout/CaptionedPictures"/>
    <dgm:cxn modelId="{8E9F0352-B77A-4CC0-9590-3FBB4CFE5C77}" type="presParOf" srcId="{B0A0D3C0-E555-4750-9C06-885C72242681}" destId="{1DD75A9D-0A7A-4670-8551-30A427F3D16B}" srcOrd="1" destOrd="0" presId="urn:microsoft.com/office/officeart/2008/layout/CaptionedPictures"/>
    <dgm:cxn modelId="{0236D813-4FF6-4064-B466-AE956221CEA1}" type="presParOf" srcId="{B0A0D3C0-E555-4750-9C06-885C72242681}" destId="{2E173186-A461-4E47-85EE-C6CB93945A4C}" srcOrd="2" destOrd="0" presId="urn:microsoft.com/office/officeart/2008/layout/CaptionedPictures"/>
    <dgm:cxn modelId="{1106EA56-2826-4559-BFD1-1ED2F41B776C}" type="presParOf" srcId="{2E173186-A461-4E47-85EE-C6CB93945A4C}" destId="{7A01F876-6FD5-4965-983B-6E6FCC265B8D}" srcOrd="0" destOrd="0" presId="urn:microsoft.com/office/officeart/2008/layout/CaptionedPictures"/>
    <dgm:cxn modelId="{8C5E7D79-B5D9-44B1-A850-6B909E849124}" type="presParOf" srcId="{2E173186-A461-4E47-85EE-C6CB93945A4C}" destId="{4BC99A08-51A8-409D-B9BD-78694F70DE31}" srcOrd="1" destOrd="0" presId="urn:microsoft.com/office/officeart/2008/layout/CaptionedPictures"/>
    <dgm:cxn modelId="{597B6D55-0DC7-4117-9044-5BFE8F3E147C}" type="presParOf" srcId="{2E173186-A461-4E47-85EE-C6CB93945A4C}" destId="{48A4E727-DD46-4768-A826-1D4723B02DCA}" srcOrd="2" destOrd="0" presId="urn:microsoft.com/office/officeart/2008/layout/CaptionedPictures"/>
    <dgm:cxn modelId="{574CB94A-023E-4530-AC22-6E2D7EB34E00}" type="presParOf" srcId="{48A4E727-DD46-4768-A826-1D4723B02DCA}" destId="{C1762ABF-4742-4D09-8ABA-568FD4E4DD90}" srcOrd="0" destOrd="0" presId="urn:microsoft.com/office/officeart/2008/layout/CaptionedPictures"/>
    <dgm:cxn modelId="{70F9688E-00AF-4928-9A84-3E4EC9CC4EE0}" type="presParOf" srcId="{48A4E727-DD46-4768-A826-1D4723B02DCA}" destId="{5A9BF0D9-FFA3-4C05-8793-35BD42323798}" srcOrd="1" destOrd="0" presId="urn:microsoft.com/office/officeart/2008/layout/CaptionedPictures"/>
    <dgm:cxn modelId="{685A2ADA-7459-4EA7-8472-5AB2B35A3D3B}" type="presParOf" srcId="{B0A0D3C0-E555-4750-9C06-885C72242681}" destId="{F91EB95C-78A6-47D8-8E1F-4AF8750F54DC}" srcOrd="3" destOrd="0" presId="urn:microsoft.com/office/officeart/2008/layout/CaptionedPictures"/>
    <dgm:cxn modelId="{3A786299-E300-4D71-926D-22E6E1DAECAF}" type="presParOf" srcId="{B0A0D3C0-E555-4750-9C06-885C72242681}" destId="{C4D7EE18-C453-4F25-BDA1-DD29D1046594}" srcOrd="4" destOrd="0" presId="urn:microsoft.com/office/officeart/2008/layout/CaptionedPictures"/>
    <dgm:cxn modelId="{8C8605FB-AE00-43AE-84CA-26F08364D0E5}" type="presParOf" srcId="{C4D7EE18-C453-4F25-BDA1-DD29D1046594}" destId="{6FC0D461-964E-47EC-8562-3B8031D6F2FD}" srcOrd="0" destOrd="0" presId="urn:microsoft.com/office/officeart/2008/layout/CaptionedPictures"/>
    <dgm:cxn modelId="{B5BE6760-EA7A-47C0-B7FF-126625949E4A}" type="presParOf" srcId="{C4D7EE18-C453-4F25-BDA1-DD29D1046594}" destId="{ECD315E8-DA2E-4A67-9427-82F0B7A1AAF3}" srcOrd="1" destOrd="0" presId="urn:microsoft.com/office/officeart/2008/layout/CaptionedPictures"/>
    <dgm:cxn modelId="{9A1AE026-5C5F-419B-A57A-EC901F5EC754}" type="presParOf" srcId="{C4D7EE18-C453-4F25-BDA1-DD29D1046594}" destId="{3468FBA0-8F6E-4DA3-8AC2-C0093917EB55}" srcOrd="2" destOrd="0" presId="urn:microsoft.com/office/officeart/2008/layout/CaptionedPictures"/>
    <dgm:cxn modelId="{D032AB0A-1785-494F-AE84-C6FCBF99B56B}" type="presParOf" srcId="{3468FBA0-8F6E-4DA3-8AC2-C0093917EB55}" destId="{280E8D19-55DB-4868-83F2-0EBED072346E}" srcOrd="0" destOrd="0" presId="urn:microsoft.com/office/officeart/2008/layout/CaptionedPictures"/>
    <dgm:cxn modelId="{268F10D3-744D-4349-A39F-D0A18B5B1563}" type="presParOf" srcId="{3468FBA0-8F6E-4DA3-8AC2-C0093917EB55}" destId="{5020ABE7-3906-4591-B537-476525E65AA5}" srcOrd="1" destOrd="0" presId="urn:microsoft.com/office/officeart/2008/layout/CaptionedPictures"/>
    <dgm:cxn modelId="{DE626A10-5338-4ECA-BA85-E443CEBA3425}" type="presParOf" srcId="{B0A0D3C0-E555-4750-9C06-885C72242681}" destId="{ED4F5E5D-EB84-4645-A508-FF93D7A78EF3}" srcOrd="5" destOrd="0" presId="urn:microsoft.com/office/officeart/2008/layout/CaptionedPictures"/>
    <dgm:cxn modelId="{7BFBA585-DAA7-4B69-9EA9-85E4DD28D157}" type="presParOf" srcId="{B0A0D3C0-E555-4750-9C06-885C72242681}" destId="{E8AEED4C-85E8-4A4D-B715-EC76BE0E1164}" srcOrd="6" destOrd="0" presId="urn:microsoft.com/office/officeart/2008/layout/CaptionedPictures"/>
    <dgm:cxn modelId="{B9DDBF2A-AE2B-4B39-A5A9-6FD6F50427A2}" type="presParOf" srcId="{E8AEED4C-85E8-4A4D-B715-EC76BE0E1164}" destId="{3B429581-265A-433A-B45C-D7C4E6D62221}" srcOrd="0" destOrd="0" presId="urn:microsoft.com/office/officeart/2008/layout/CaptionedPictures"/>
    <dgm:cxn modelId="{FBE5488B-7B0B-418E-8CDA-9FD80AA7F52E}" type="presParOf" srcId="{E8AEED4C-85E8-4A4D-B715-EC76BE0E1164}" destId="{4B7B17E0-7752-491B-A872-962BFC668208}" srcOrd="1" destOrd="0" presId="urn:microsoft.com/office/officeart/2008/layout/CaptionedPictures"/>
    <dgm:cxn modelId="{29F385C2-2703-46B0-9E5C-6852B232C33C}" type="presParOf" srcId="{E8AEED4C-85E8-4A4D-B715-EC76BE0E1164}" destId="{B360C03A-5011-4141-AD3F-4764EA91AE44}" srcOrd="2" destOrd="0" presId="urn:microsoft.com/office/officeart/2008/layout/CaptionedPictures"/>
    <dgm:cxn modelId="{804DE7B2-8C25-4115-A1C1-AC5A8CAE5198}" type="presParOf" srcId="{B360C03A-5011-4141-AD3F-4764EA91AE44}" destId="{DD6555EE-7EB4-4876-9310-6175A8DC1F25}" srcOrd="0" destOrd="0" presId="urn:microsoft.com/office/officeart/2008/layout/CaptionedPictures"/>
    <dgm:cxn modelId="{C681D22B-8329-4799-B9CE-6CC01287BB90}" type="presParOf" srcId="{B360C03A-5011-4141-AD3F-4764EA91AE44}" destId="{216C1CD7-4BD9-40A1-9A07-11273EEE8DDE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ACCE7B-46A0-4EDC-BEEE-012AE55FE08B}">
      <dsp:nvSpPr>
        <dsp:cNvPr id="0" name=""/>
        <dsp:cNvSpPr/>
      </dsp:nvSpPr>
      <dsp:spPr>
        <a:xfrm>
          <a:off x="2149" y="822707"/>
          <a:ext cx="3411144" cy="2350278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BB1B57-FE20-4AF6-A8BE-D19710B73580}">
      <dsp:nvSpPr>
        <dsp:cNvPr id="0" name=""/>
        <dsp:cNvSpPr/>
      </dsp:nvSpPr>
      <dsp:spPr>
        <a:xfrm>
          <a:off x="2149" y="3172985"/>
          <a:ext cx="3411144" cy="1265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002060"/>
              </a:solidFill>
              <a:latin typeface="+mn-lt"/>
            </a:rPr>
            <a:t>Ordu-Giresun Havalimanı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b="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*Türkiye'nin ve Avrupa'nın deniz üzerine inşa edilmiş ilk havalimanı</a:t>
          </a:r>
          <a:endParaRPr lang="tr-TR" sz="1600" kern="1200" dirty="0" smtClean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panose="020B060402020202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*Ordu şehir merkezine mesafesi sadece 15 km 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*Türkiye'nin en yoğun kullanılan </a:t>
          </a:r>
          <a:r>
            <a:rPr lang="tr-TR" sz="1600" b="1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16. </a:t>
          </a:r>
          <a:r>
            <a:rPr lang="tr-TR" sz="160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havalimanı</a:t>
          </a:r>
          <a:endParaRPr lang="tr-TR" sz="1600" kern="1200" dirty="0">
            <a:latin typeface="+mn-lt"/>
          </a:endParaRPr>
        </a:p>
      </dsp:txBody>
      <dsp:txXfrm>
        <a:off x="2149" y="3172985"/>
        <a:ext cx="3411144" cy="1265534"/>
      </dsp:txXfrm>
    </dsp:sp>
    <dsp:sp modelId="{A36688F4-0D6F-431B-997F-3C4A0AB761D2}">
      <dsp:nvSpPr>
        <dsp:cNvPr id="0" name=""/>
        <dsp:cNvSpPr/>
      </dsp:nvSpPr>
      <dsp:spPr>
        <a:xfrm>
          <a:off x="3754551" y="822707"/>
          <a:ext cx="3411144" cy="2350278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4CE978-3028-48D1-AC15-FA46A0F9424F}">
      <dsp:nvSpPr>
        <dsp:cNvPr id="0" name=""/>
        <dsp:cNvSpPr/>
      </dsp:nvSpPr>
      <dsp:spPr>
        <a:xfrm>
          <a:off x="3754551" y="3172985"/>
          <a:ext cx="3411144" cy="1265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002060"/>
              </a:solidFill>
            </a:rPr>
            <a:t>Ünye Limanı</a:t>
          </a:r>
          <a:endParaRPr lang="tr-TR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latin typeface="+mn-lt"/>
            </a:rPr>
            <a:t>* </a:t>
          </a:r>
          <a:r>
            <a:rPr lang="tr-TR" sz="160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Konteyner ve Ro-Ro taşımacılığı</a:t>
          </a:r>
          <a:r>
            <a:rPr lang="tr-TR" sz="1600" b="1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.</a:t>
          </a:r>
          <a:endParaRPr lang="tr-TR" sz="1600" kern="1200" dirty="0" smtClean="0">
            <a:solidFill>
              <a:prstClr val="black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+mn-lt"/>
            <a:cs typeface="Arial" panose="020B0604020202020204" pitchFamily="34" charset="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prstClr val="black"/>
              </a:solidFill>
              <a:latin typeface="+mn-lt"/>
              <a:cs typeface="Arial" panose="020B0604020202020204" pitchFamily="34" charset="0"/>
            </a:rPr>
            <a:t>* Kurvaziyer turizmi</a:t>
          </a:r>
          <a:endParaRPr lang="tr-TR" sz="1600" kern="1200" dirty="0">
            <a:latin typeface="+mn-lt"/>
          </a:endParaRPr>
        </a:p>
      </dsp:txBody>
      <dsp:txXfrm>
        <a:off x="3754551" y="3172985"/>
        <a:ext cx="3411144" cy="1265534"/>
      </dsp:txXfrm>
    </dsp:sp>
    <dsp:sp modelId="{6FD692EE-6E91-498D-BB9E-4FE8E5349C67}">
      <dsp:nvSpPr>
        <dsp:cNvPr id="0" name=""/>
        <dsp:cNvSpPr/>
      </dsp:nvSpPr>
      <dsp:spPr>
        <a:xfrm>
          <a:off x="7506953" y="822707"/>
          <a:ext cx="3411144" cy="2350278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C33735-A801-4F6C-9719-520E86B26C4B}">
      <dsp:nvSpPr>
        <dsp:cNvPr id="0" name=""/>
        <dsp:cNvSpPr/>
      </dsp:nvSpPr>
      <dsp:spPr>
        <a:xfrm>
          <a:off x="7506953" y="3172985"/>
          <a:ext cx="3411144" cy="1265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solidFill>
                <a:srgbClr val="002060"/>
              </a:solidFill>
            </a:rPr>
            <a:t>Karayolu Çalışmaları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* Karadeniz Sahil Yolu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* Karadeniz-Akdeniz Yolu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600" kern="1200" dirty="0" smtClean="0">
              <a:solidFill>
                <a:schemeClr val="tx1"/>
              </a:solidFill>
            </a:rPr>
            <a:t>* Ünye-Niksar Yolu</a:t>
          </a:r>
          <a:endParaRPr lang="tr-TR" sz="1600" kern="1200" dirty="0">
            <a:solidFill>
              <a:schemeClr val="tx1"/>
            </a:solidFill>
          </a:endParaRPr>
        </a:p>
      </dsp:txBody>
      <dsp:txXfrm>
        <a:off x="7506953" y="3172985"/>
        <a:ext cx="3411144" cy="12655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8EC5C7-72B6-40F0-9995-11FA861E6215}">
      <dsp:nvSpPr>
        <dsp:cNvPr id="0" name=""/>
        <dsp:cNvSpPr/>
      </dsp:nvSpPr>
      <dsp:spPr>
        <a:xfrm>
          <a:off x="4799" y="552897"/>
          <a:ext cx="2309211" cy="397070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D2EEB-A371-4620-A2EB-73A752AF3356}">
      <dsp:nvSpPr>
        <dsp:cNvPr id="0" name=""/>
        <dsp:cNvSpPr/>
      </dsp:nvSpPr>
      <dsp:spPr>
        <a:xfrm>
          <a:off x="120259" y="1288557"/>
          <a:ext cx="2078290" cy="1765867"/>
        </a:xfrm>
        <a:prstGeom prst="rect">
          <a:avLst/>
        </a:prstGeom>
        <a:blipFill>
          <a:blip xmlns:r="http://schemas.openxmlformats.org/officeDocument/2006/relationships" r:embed="rId1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4000" r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C3B5FE-892E-45C4-ACE9-602A9E7A3360}">
      <dsp:nvSpPr>
        <dsp:cNvPr id="0" name=""/>
        <dsp:cNvSpPr/>
      </dsp:nvSpPr>
      <dsp:spPr>
        <a:xfrm>
          <a:off x="120259" y="3054425"/>
          <a:ext cx="2078290" cy="733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Fındık Mamulleri</a:t>
          </a:r>
          <a:endParaRPr lang="tr-TR" sz="2000" kern="1200" dirty="0"/>
        </a:p>
      </dsp:txBody>
      <dsp:txXfrm>
        <a:off x="120259" y="3054425"/>
        <a:ext cx="2078290" cy="733514"/>
      </dsp:txXfrm>
    </dsp:sp>
    <dsp:sp modelId="{7A01F876-6FD5-4965-983B-6E6FCC265B8D}">
      <dsp:nvSpPr>
        <dsp:cNvPr id="0" name=""/>
        <dsp:cNvSpPr/>
      </dsp:nvSpPr>
      <dsp:spPr>
        <a:xfrm>
          <a:off x="2903476" y="570488"/>
          <a:ext cx="2309211" cy="393552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C99A08-51A8-409D-B9BD-78694F70DE31}">
      <dsp:nvSpPr>
        <dsp:cNvPr id="0" name=""/>
        <dsp:cNvSpPr/>
      </dsp:nvSpPr>
      <dsp:spPr>
        <a:xfrm>
          <a:off x="3018937" y="1288557"/>
          <a:ext cx="2078290" cy="1765867"/>
        </a:xfrm>
        <a:prstGeom prst="rect">
          <a:avLst/>
        </a:prstGeom>
        <a:blipFill>
          <a:blip xmlns:r="http://schemas.openxmlformats.org/officeDocument/2006/relationships" r:embed="rId2" cstate="print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9BF0D9-FFA3-4C05-8793-35BD42323798}">
      <dsp:nvSpPr>
        <dsp:cNvPr id="0" name=""/>
        <dsp:cNvSpPr/>
      </dsp:nvSpPr>
      <dsp:spPr>
        <a:xfrm>
          <a:off x="3018937" y="3054425"/>
          <a:ext cx="2078290" cy="733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Bentonit</a:t>
          </a:r>
          <a:endParaRPr lang="tr-TR" sz="2000" kern="1200" dirty="0"/>
        </a:p>
      </dsp:txBody>
      <dsp:txXfrm>
        <a:off x="3018937" y="3054425"/>
        <a:ext cx="2078290" cy="733514"/>
      </dsp:txXfrm>
    </dsp:sp>
    <dsp:sp modelId="{6FC0D461-964E-47EC-8562-3B8031D6F2FD}">
      <dsp:nvSpPr>
        <dsp:cNvPr id="0" name=""/>
        <dsp:cNvSpPr/>
      </dsp:nvSpPr>
      <dsp:spPr>
        <a:xfrm>
          <a:off x="5802154" y="588078"/>
          <a:ext cx="2309211" cy="3900339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D315E8-DA2E-4A67-9427-82F0B7A1AAF3}">
      <dsp:nvSpPr>
        <dsp:cNvPr id="0" name=""/>
        <dsp:cNvSpPr/>
      </dsp:nvSpPr>
      <dsp:spPr>
        <a:xfrm>
          <a:off x="5917614" y="1288557"/>
          <a:ext cx="2078290" cy="1765867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20ABE7-3906-4591-B537-476525E65AA5}">
      <dsp:nvSpPr>
        <dsp:cNvPr id="0" name=""/>
        <dsp:cNvSpPr/>
      </dsp:nvSpPr>
      <dsp:spPr>
        <a:xfrm>
          <a:off x="5917614" y="3054425"/>
          <a:ext cx="2078290" cy="733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Giyim Eşyaları İmalatı</a:t>
          </a:r>
          <a:endParaRPr lang="tr-TR" sz="2000" kern="1200" dirty="0"/>
        </a:p>
      </dsp:txBody>
      <dsp:txXfrm>
        <a:off x="5917614" y="3054425"/>
        <a:ext cx="2078290" cy="733514"/>
      </dsp:txXfrm>
    </dsp:sp>
    <dsp:sp modelId="{3B429581-265A-433A-B45C-D7C4E6D62221}">
      <dsp:nvSpPr>
        <dsp:cNvPr id="0" name=""/>
        <dsp:cNvSpPr/>
      </dsp:nvSpPr>
      <dsp:spPr>
        <a:xfrm>
          <a:off x="8700831" y="596867"/>
          <a:ext cx="2309211" cy="388276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B17E0-7752-491B-A872-962BFC668208}">
      <dsp:nvSpPr>
        <dsp:cNvPr id="0" name=""/>
        <dsp:cNvSpPr/>
      </dsp:nvSpPr>
      <dsp:spPr>
        <a:xfrm>
          <a:off x="8816292" y="1288557"/>
          <a:ext cx="2078290" cy="1765867"/>
        </a:xfrm>
        <a:prstGeom prst="rect">
          <a:avLst/>
        </a:prstGeom>
        <a:blipFill>
          <a:blip xmlns:r="http://schemas.openxmlformats.org/officeDocument/2006/relationships" r:embed="rId4">
            <a:duotone>
              <a:schemeClr val="accent1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1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6C1CD7-4BD9-40A1-9A07-11273EEE8DDE}">
      <dsp:nvSpPr>
        <dsp:cNvPr id="0" name=""/>
        <dsp:cNvSpPr/>
      </dsp:nvSpPr>
      <dsp:spPr>
        <a:xfrm>
          <a:off x="8816292" y="3054425"/>
          <a:ext cx="2078290" cy="733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Rüzgar Enerjisi</a:t>
          </a:r>
          <a:endParaRPr lang="tr-TR" sz="2000" kern="1200" dirty="0"/>
        </a:p>
      </dsp:txBody>
      <dsp:txXfrm>
        <a:off x="8816292" y="3054425"/>
        <a:ext cx="2078290" cy="7335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E398BD-8E76-4FA9-8128-B7BEE97BA22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4FCA7-3C65-43EC-BF34-B422DAE7CF8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4131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FCA7-3C65-43EC-BF34-B422DAE7CF8F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9352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FCA7-3C65-43EC-BF34-B422DAE7CF8F}" type="slidenum">
              <a:rPr lang="tr-TR" smtClean="0"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3093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4FCA7-3C65-43EC-BF34-B422DAE7CF8F}" type="slidenum">
              <a:rPr lang="tr-TR" smtClean="0"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9829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8864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81794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9364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19847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595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2057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3104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8409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3739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72041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45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DA0DDD-EC3F-4576-A125-D9C2E52E79F8}" type="datetimeFigureOut">
              <a:rPr lang="tr-TR" smtClean="0"/>
              <a:t>29.07.2026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6E6EF-0C3C-40AA-B33B-2AE5A11373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37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notesSlide" Target="../notesSlides/notesSlide1.xml"/><Relationship Id="rId21" Type="http://schemas.openxmlformats.org/officeDocument/2006/relationships/tags" Target="../tags/tag21.xml"/><Relationship Id="rId34" Type="http://schemas.openxmlformats.org/officeDocument/2006/relationships/tags" Target="../tags/tag34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tags" Target="../tags/tag29.xml"/><Relationship Id="rId41" Type="http://schemas.openxmlformats.org/officeDocument/2006/relationships/image" Target="../media/image3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40" Type="http://schemas.openxmlformats.org/officeDocument/2006/relationships/image" Target="../media/image2.jp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tags" Target="../tags/tag31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8" Type="http://schemas.openxmlformats.org/officeDocument/2006/relationships/tags" Target="../tags/tag8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10.emf"/><Relationship Id="rId3" Type="http://schemas.openxmlformats.org/officeDocument/2006/relationships/tags" Target="../tags/tag4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9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image" Target="../media/image8.png"/><Relationship Id="rId5" Type="http://schemas.openxmlformats.org/officeDocument/2006/relationships/tags" Target="../tags/tag42.xml"/><Relationship Id="rId10" Type="http://schemas.openxmlformats.org/officeDocument/2006/relationships/image" Target="../media/image7.jpeg"/><Relationship Id="rId4" Type="http://schemas.openxmlformats.org/officeDocument/2006/relationships/tags" Target="../tags/tag41.xml"/><Relationship Id="rId9" Type="http://schemas.openxmlformats.org/officeDocument/2006/relationships/image" Target="../media/image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576946" y="2847109"/>
            <a:ext cx="7086600" cy="1549545"/>
          </a:xfrm>
        </p:spPr>
        <p:txBody>
          <a:bodyPr>
            <a:normAutofit/>
          </a:bodyPr>
          <a:lstStyle/>
          <a:p>
            <a:r>
              <a:rPr lang="tr-TR" sz="5400" b="1" dirty="0" smtClean="0">
                <a:solidFill>
                  <a:schemeClr val="bg1"/>
                </a:solidFill>
                <a:latin typeface="+mn-lt"/>
              </a:rPr>
              <a:t>ORDU </a:t>
            </a:r>
            <a:r>
              <a:rPr lang="tr-TR" sz="4400" b="1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tr-TR" sz="4400" b="1" dirty="0" smtClean="0">
                <a:solidFill>
                  <a:schemeClr val="bg1"/>
                </a:solidFill>
                <a:latin typeface="+mn-lt"/>
              </a:rPr>
            </a:br>
            <a:r>
              <a:rPr lang="tr-TR" sz="4400" b="1" dirty="0" smtClean="0">
                <a:solidFill>
                  <a:schemeClr val="bg1"/>
                </a:solidFill>
                <a:latin typeface="+mn-lt"/>
              </a:rPr>
              <a:t>YATIRIM ORTAMI SUNUMU</a:t>
            </a:r>
            <a:endParaRPr lang="tr-TR" sz="44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 rot="16200000">
            <a:off x="11000510" y="5548602"/>
            <a:ext cx="1835727" cy="443490"/>
          </a:xfrm>
        </p:spPr>
        <p:txBody>
          <a:bodyPr>
            <a:normAutofit/>
          </a:bodyPr>
          <a:lstStyle/>
          <a:p>
            <a:r>
              <a:rPr lang="tr-TR" sz="1800" b="1" dirty="0" smtClean="0">
                <a:solidFill>
                  <a:srgbClr val="325388"/>
                </a:solidFill>
              </a:rPr>
              <a:t>HAZİRAN 2026</a:t>
            </a:r>
            <a:endParaRPr lang="tr-TR" sz="1800" b="1" dirty="0">
              <a:solidFill>
                <a:srgbClr val="32538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502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0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163665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GENEL GÖRÜNÜM 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8075685" y="1428422"/>
            <a:ext cx="25400" cy="5136804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Dikdörtgen 9"/>
          <p:cNvSpPr/>
          <p:nvPr/>
        </p:nvSpPr>
        <p:spPr>
          <a:xfrm>
            <a:off x="589851" y="1917767"/>
            <a:ext cx="4021479" cy="4418542"/>
          </a:xfrm>
          <a:prstGeom prst="rect">
            <a:avLst/>
          </a:prstGeom>
          <a:noFill/>
          <a:ln w="25400" cap="flat" cmpd="sng" algn="ctr">
            <a:solidFill>
              <a:srgbClr val="0054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Dikdörtgen 10"/>
          <p:cNvSpPr/>
          <p:nvPr/>
        </p:nvSpPr>
        <p:spPr>
          <a:xfrm>
            <a:off x="4731575" y="1917767"/>
            <a:ext cx="3250117" cy="4418542"/>
          </a:xfrm>
          <a:prstGeom prst="rect">
            <a:avLst/>
          </a:prstGeom>
          <a:noFill/>
          <a:ln w="25400" cap="flat" cmpd="sng" algn="ctr">
            <a:solidFill>
              <a:srgbClr val="0054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" name="Map3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35650" y="1964718"/>
            <a:ext cx="444376" cy="508000"/>
            <a:chOff x="5716589" y="5786439"/>
            <a:chExt cx="709613" cy="811212"/>
          </a:xfrm>
          <a:solidFill>
            <a:srgbClr val="0054C5"/>
          </a:solidFill>
        </p:grpSpPr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5716589" y="6280151"/>
              <a:ext cx="709613" cy="317500"/>
            </a:xfrm>
            <a:custGeom>
              <a:avLst/>
              <a:gdLst>
                <a:gd name="T0" fmla="*/ 24 w 1024"/>
                <a:gd name="T1" fmla="*/ 330 h 459"/>
                <a:gd name="T2" fmla="*/ 537 w 1024"/>
                <a:gd name="T3" fmla="*/ 442 h 459"/>
                <a:gd name="T4" fmla="*/ 997 w 1024"/>
                <a:gd name="T5" fmla="*/ 254 h 459"/>
                <a:gd name="T6" fmla="*/ 848 w 1024"/>
                <a:gd name="T7" fmla="*/ 141 h 459"/>
                <a:gd name="T8" fmla="*/ 846 w 1024"/>
                <a:gd name="T9" fmla="*/ 138 h 459"/>
                <a:gd name="T10" fmla="*/ 828 w 1024"/>
                <a:gd name="T11" fmla="*/ 102 h 459"/>
                <a:gd name="T12" fmla="*/ 797 w 1024"/>
                <a:gd name="T13" fmla="*/ 39 h 459"/>
                <a:gd name="T14" fmla="*/ 564 w 1024"/>
                <a:gd name="T15" fmla="*/ 135 h 459"/>
                <a:gd name="T16" fmla="*/ 555 w 1024"/>
                <a:gd name="T17" fmla="*/ 134 h 459"/>
                <a:gd name="T18" fmla="*/ 483 w 1024"/>
                <a:gd name="T19" fmla="*/ 85 h 459"/>
                <a:gd name="T20" fmla="*/ 384 w 1024"/>
                <a:gd name="T21" fmla="*/ 18 h 459"/>
                <a:gd name="T22" fmla="*/ 181 w 1024"/>
                <a:gd name="T23" fmla="*/ 122 h 459"/>
                <a:gd name="T24" fmla="*/ 125 w 1024"/>
                <a:gd name="T25" fmla="*/ 197 h 459"/>
                <a:gd name="T26" fmla="*/ 24 w 1024"/>
                <a:gd name="T27" fmla="*/ 330 h 459"/>
                <a:gd name="T28" fmla="*/ 538 w 1024"/>
                <a:gd name="T29" fmla="*/ 459 h 459"/>
                <a:gd name="T30" fmla="*/ 536 w 1024"/>
                <a:gd name="T31" fmla="*/ 459 h 459"/>
                <a:gd name="T32" fmla="*/ 7 w 1024"/>
                <a:gd name="T33" fmla="*/ 342 h 459"/>
                <a:gd name="T34" fmla="*/ 1 w 1024"/>
                <a:gd name="T35" fmla="*/ 337 h 459"/>
                <a:gd name="T36" fmla="*/ 2 w 1024"/>
                <a:gd name="T37" fmla="*/ 329 h 459"/>
                <a:gd name="T38" fmla="*/ 110 w 1024"/>
                <a:gd name="T39" fmla="*/ 188 h 459"/>
                <a:gd name="T40" fmla="*/ 167 w 1024"/>
                <a:gd name="T41" fmla="*/ 112 h 459"/>
                <a:gd name="T42" fmla="*/ 169 w 1024"/>
                <a:gd name="T43" fmla="*/ 110 h 459"/>
                <a:gd name="T44" fmla="*/ 380 w 1024"/>
                <a:gd name="T45" fmla="*/ 1 h 459"/>
                <a:gd name="T46" fmla="*/ 388 w 1024"/>
                <a:gd name="T47" fmla="*/ 1 h 459"/>
                <a:gd name="T48" fmla="*/ 494 w 1024"/>
                <a:gd name="T49" fmla="*/ 71 h 459"/>
                <a:gd name="T50" fmla="*/ 561 w 1024"/>
                <a:gd name="T51" fmla="*/ 118 h 459"/>
                <a:gd name="T52" fmla="*/ 798 w 1024"/>
                <a:gd name="T53" fmla="*/ 20 h 459"/>
                <a:gd name="T54" fmla="*/ 805 w 1024"/>
                <a:gd name="T55" fmla="*/ 20 h 459"/>
                <a:gd name="T56" fmla="*/ 810 w 1024"/>
                <a:gd name="T57" fmla="*/ 25 h 459"/>
                <a:gd name="T58" fmla="*/ 844 w 1024"/>
                <a:gd name="T59" fmla="*/ 95 h 459"/>
                <a:gd name="T60" fmla="*/ 862 w 1024"/>
                <a:gd name="T61" fmla="*/ 130 h 459"/>
                <a:gd name="T62" fmla="*/ 1020 w 1024"/>
                <a:gd name="T63" fmla="*/ 249 h 459"/>
                <a:gd name="T64" fmla="*/ 1024 w 1024"/>
                <a:gd name="T65" fmla="*/ 257 h 459"/>
                <a:gd name="T66" fmla="*/ 1018 w 1024"/>
                <a:gd name="T67" fmla="*/ 263 h 459"/>
                <a:gd name="T68" fmla="*/ 541 w 1024"/>
                <a:gd name="T69" fmla="*/ 459 h 459"/>
                <a:gd name="T70" fmla="*/ 538 w 1024"/>
                <a:gd name="T71" fmla="*/ 459 h 4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024" h="459">
                  <a:moveTo>
                    <a:pt x="24" y="330"/>
                  </a:moveTo>
                  <a:cubicBezTo>
                    <a:pt x="120" y="355"/>
                    <a:pt x="479" y="431"/>
                    <a:pt x="537" y="442"/>
                  </a:cubicBezTo>
                  <a:cubicBezTo>
                    <a:pt x="588" y="424"/>
                    <a:pt x="924" y="284"/>
                    <a:pt x="997" y="254"/>
                  </a:cubicBezTo>
                  <a:cubicBezTo>
                    <a:pt x="960" y="227"/>
                    <a:pt x="868" y="158"/>
                    <a:pt x="848" y="141"/>
                  </a:cubicBezTo>
                  <a:cubicBezTo>
                    <a:pt x="847" y="140"/>
                    <a:pt x="847" y="139"/>
                    <a:pt x="846" y="138"/>
                  </a:cubicBezTo>
                  <a:cubicBezTo>
                    <a:pt x="842" y="131"/>
                    <a:pt x="836" y="117"/>
                    <a:pt x="828" y="102"/>
                  </a:cubicBezTo>
                  <a:cubicBezTo>
                    <a:pt x="818" y="82"/>
                    <a:pt x="806" y="58"/>
                    <a:pt x="797" y="39"/>
                  </a:cubicBezTo>
                  <a:cubicBezTo>
                    <a:pt x="748" y="60"/>
                    <a:pt x="598" y="122"/>
                    <a:pt x="564" y="135"/>
                  </a:cubicBezTo>
                  <a:cubicBezTo>
                    <a:pt x="561" y="136"/>
                    <a:pt x="558" y="136"/>
                    <a:pt x="555" y="134"/>
                  </a:cubicBezTo>
                  <a:cubicBezTo>
                    <a:pt x="541" y="126"/>
                    <a:pt x="513" y="106"/>
                    <a:pt x="483" y="85"/>
                  </a:cubicBezTo>
                  <a:cubicBezTo>
                    <a:pt x="445" y="58"/>
                    <a:pt x="403" y="29"/>
                    <a:pt x="384" y="18"/>
                  </a:cubicBezTo>
                  <a:cubicBezTo>
                    <a:pt x="341" y="38"/>
                    <a:pt x="218" y="99"/>
                    <a:pt x="181" y="122"/>
                  </a:cubicBezTo>
                  <a:cubicBezTo>
                    <a:pt x="166" y="142"/>
                    <a:pt x="146" y="169"/>
                    <a:pt x="125" y="197"/>
                  </a:cubicBezTo>
                  <a:cubicBezTo>
                    <a:pt x="90" y="244"/>
                    <a:pt x="51" y="296"/>
                    <a:pt x="24" y="330"/>
                  </a:cubicBezTo>
                  <a:close/>
                  <a:moveTo>
                    <a:pt x="538" y="459"/>
                  </a:moveTo>
                  <a:cubicBezTo>
                    <a:pt x="537" y="459"/>
                    <a:pt x="537" y="459"/>
                    <a:pt x="536" y="459"/>
                  </a:cubicBezTo>
                  <a:cubicBezTo>
                    <a:pt x="484" y="449"/>
                    <a:pt x="80" y="364"/>
                    <a:pt x="7" y="342"/>
                  </a:cubicBezTo>
                  <a:cubicBezTo>
                    <a:pt x="4" y="342"/>
                    <a:pt x="2" y="340"/>
                    <a:pt x="1" y="337"/>
                  </a:cubicBezTo>
                  <a:cubicBezTo>
                    <a:pt x="0" y="334"/>
                    <a:pt x="0" y="332"/>
                    <a:pt x="2" y="329"/>
                  </a:cubicBezTo>
                  <a:cubicBezTo>
                    <a:pt x="29" y="297"/>
                    <a:pt x="72" y="239"/>
                    <a:pt x="110" y="188"/>
                  </a:cubicBezTo>
                  <a:cubicBezTo>
                    <a:pt x="131" y="159"/>
                    <a:pt x="152" y="131"/>
                    <a:pt x="167" y="112"/>
                  </a:cubicBezTo>
                  <a:cubicBezTo>
                    <a:pt x="168" y="111"/>
                    <a:pt x="168" y="110"/>
                    <a:pt x="169" y="110"/>
                  </a:cubicBezTo>
                  <a:cubicBezTo>
                    <a:pt x="207" y="85"/>
                    <a:pt x="340" y="19"/>
                    <a:pt x="380" y="1"/>
                  </a:cubicBezTo>
                  <a:cubicBezTo>
                    <a:pt x="383" y="0"/>
                    <a:pt x="386" y="0"/>
                    <a:pt x="388" y="1"/>
                  </a:cubicBezTo>
                  <a:cubicBezTo>
                    <a:pt x="406" y="10"/>
                    <a:pt x="450" y="41"/>
                    <a:pt x="494" y="71"/>
                  </a:cubicBezTo>
                  <a:cubicBezTo>
                    <a:pt x="521" y="91"/>
                    <a:pt x="547" y="109"/>
                    <a:pt x="561" y="118"/>
                  </a:cubicBezTo>
                  <a:cubicBezTo>
                    <a:pt x="605" y="100"/>
                    <a:pt x="763" y="35"/>
                    <a:pt x="798" y="20"/>
                  </a:cubicBezTo>
                  <a:cubicBezTo>
                    <a:pt x="800" y="19"/>
                    <a:pt x="803" y="19"/>
                    <a:pt x="805" y="20"/>
                  </a:cubicBezTo>
                  <a:cubicBezTo>
                    <a:pt x="808" y="21"/>
                    <a:pt x="810" y="23"/>
                    <a:pt x="810" y="25"/>
                  </a:cubicBezTo>
                  <a:cubicBezTo>
                    <a:pt x="819" y="45"/>
                    <a:pt x="833" y="72"/>
                    <a:pt x="844" y="95"/>
                  </a:cubicBezTo>
                  <a:cubicBezTo>
                    <a:pt x="852" y="109"/>
                    <a:pt x="858" y="122"/>
                    <a:pt x="862" y="130"/>
                  </a:cubicBezTo>
                  <a:cubicBezTo>
                    <a:pt x="888" y="151"/>
                    <a:pt x="999" y="234"/>
                    <a:pt x="1020" y="249"/>
                  </a:cubicBezTo>
                  <a:cubicBezTo>
                    <a:pt x="1023" y="251"/>
                    <a:pt x="1024" y="254"/>
                    <a:pt x="1024" y="257"/>
                  </a:cubicBezTo>
                  <a:cubicBezTo>
                    <a:pt x="1023" y="260"/>
                    <a:pt x="1021" y="262"/>
                    <a:pt x="1018" y="263"/>
                  </a:cubicBezTo>
                  <a:cubicBezTo>
                    <a:pt x="1001" y="271"/>
                    <a:pt x="587" y="443"/>
                    <a:pt x="541" y="459"/>
                  </a:cubicBezTo>
                  <a:cubicBezTo>
                    <a:pt x="540" y="459"/>
                    <a:pt x="539" y="459"/>
                    <a:pt x="538" y="45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4" name="Freeform 21"/>
            <p:cNvSpPr>
              <a:spLocks/>
            </p:cNvSpPr>
            <p:nvPr/>
          </p:nvSpPr>
          <p:spPr bwMode="auto">
            <a:xfrm>
              <a:off x="5972177" y="6451601"/>
              <a:ext cx="109538" cy="106363"/>
            </a:xfrm>
            <a:custGeom>
              <a:avLst/>
              <a:gdLst>
                <a:gd name="T0" fmla="*/ 158 w 160"/>
                <a:gd name="T1" fmla="*/ 27 h 154"/>
                <a:gd name="T2" fmla="*/ 81 w 160"/>
                <a:gd name="T3" fmla="*/ 0 h 154"/>
                <a:gd name="T4" fmla="*/ 0 w 160"/>
                <a:gd name="T5" fmla="*/ 121 h 154"/>
                <a:gd name="T6" fmla="*/ 160 w 160"/>
                <a:gd name="T7" fmla="*/ 154 h 154"/>
                <a:gd name="T8" fmla="*/ 158 w 160"/>
                <a:gd name="T9" fmla="*/ 27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0" h="154">
                  <a:moveTo>
                    <a:pt x="158" y="27"/>
                  </a:moveTo>
                  <a:cubicBezTo>
                    <a:pt x="137" y="20"/>
                    <a:pt x="110" y="11"/>
                    <a:pt x="81" y="0"/>
                  </a:cubicBezTo>
                  <a:cubicBezTo>
                    <a:pt x="52" y="44"/>
                    <a:pt x="23" y="87"/>
                    <a:pt x="0" y="121"/>
                  </a:cubicBezTo>
                  <a:cubicBezTo>
                    <a:pt x="67" y="135"/>
                    <a:pt x="127" y="147"/>
                    <a:pt x="160" y="154"/>
                  </a:cubicBezTo>
                  <a:cubicBezTo>
                    <a:pt x="158" y="110"/>
                    <a:pt x="158" y="55"/>
                    <a:pt x="158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5" name="Freeform 22"/>
            <p:cNvSpPr>
              <a:spLocks/>
            </p:cNvSpPr>
            <p:nvPr/>
          </p:nvSpPr>
          <p:spPr bwMode="auto">
            <a:xfrm>
              <a:off x="6178552" y="6326189"/>
              <a:ext cx="103188" cy="80963"/>
            </a:xfrm>
            <a:custGeom>
              <a:avLst/>
              <a:gdLst>
                <a:gd name="T0" fmla="*/ 39 w 151"/>
                <a:gd name="T1" fmla="*/ 116 h 116"/>
                <a:gd name="T2" fmla="*/ 151 w 151"/>
                <a:gd name="T3" fmla="*/ 71 h 116"/>
                <a:gd name="T4" fmla="*/ 119 w 151"/>
                <a:gd name="T5" fmla="*/ 0 h 116"/>
                <a:gd name="T6" fmla="*/ 7 w 151"/>
                <a:gd name="T7" fmla="*/ 46 h 116"/>
                <a:gd name="T8" fmla="*/ 0 w 151"/>
                <a:gd name="T9" fmla="*/ 87 h 116"/>
                <a:gd name="T10" fmla="*/ 39 w 151"/>
                <a:gd name="T11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1" h="116">
                  <a:moveTo>
                    <a:pt x="39" y="116"/>
                  </a:moveTo>
                  <a:cubicBezTo>
                    <a:pt x="78" y="100"/>
                    <a:pt x="118" y="84"/>
                    <a:pt x="151" y="71"/>
                  </a:cubicBezTo>
                  <a:cubicBezTo>
                    <a:pt x="141" y="48"/>
                    <a:pt x="124" y="11"/>
                    <a:pt x="119" y="0"/>
                  </a:cubicBezTo>
                  <a:cubicBezTo>
                    <a:pt x="93" y="11"/>
                    <a:pt x="50" y="29"/>
                    <a:pt x="7" y="46"/>
                  </a:cubicBezTo>
                  <a:cubicBezTo>
                    <a:pt x="5" y="62"/>
                    <a:pt x="2" y="77"/>
                    <a:pt x="0" y="87"/>
                  </a:cubicBezTo>
                  <a:cubicBezTo>
                    <a:pt x="9" y="96"/>
                    <a:pt x="23" y="105"/>
                    <a:pt x="39" y="11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6" name="Freeform 23"/>
            <p:cNvSpPr>
              <a:spLocks/>
            </p:cNvSpPr>
            <p:nvPr/>
          </p:nvSpPr>
          <p:spPr bwMode="auto">
            <a:xfrm>
              <a:off x="5913439" y="6421439"/>
              <a:ext cx="95250" cy="109538"/>
            </a:xfrm>
            <a:custGeom>
              <a:avLst/>
              <a:gdLst>
                <a:gd name="T0" fmla="*/ 46 w 137"/>
                <a:gd name="T1" fmla="*/ 0 h 158"/>
                <a:gd name="T2" fmla="*/ 0 w 137"/>
                <a:gd name="T3" fmla="*/ 148 h 158"/>
                <a:gd name="T4" fmla="*/ 49 w 137"/>
                <a:gd name="T5" fmla="*/ 158 h 158"/>
                <a:gd name="T6" fmla="*/ 137 w 137"/>
                <a:gd name="T7" fmla="*/ 34 h 158"/>
                <a:gd name="T8" fmla="*/ 46 w 137"/>
                <a:gd name="T9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58">
                  <a:moveTo>
                    <a:pt x="46" y="0"/>
                  </a:moveTo>
                  <a:cubicBezTo>
                    <a:pt x="32" y="45"/>
                    <a:pt x="15" y="98"/>
                    <a:pt x="0" y="148"/>
                  </a:cubicBezTo>
                  <a:cubicBezTo>
                    <a:pt x="16" y="151"/>
                    <a:pt x="33" y="154"/>
                    <a:pt x="49" y="158"/>
                  </a:cubicBezTo>
                  <a:cubicBezTo>
                    <a:pt x="74" y="123"/>
                    <a:pt x="107" y="77"/>
                    <a:pt x="137" y="34"/>
                  </a:cubicBezTo>
                  <a:cubicBezTo>
                    <a:pt x="108" y="23"/>
                    <a:pt x="77" y="12"/>
                    <a:pt x="46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5776914" y="6384926"/>
              <a:ext cx="147638" cy="133350"/>
            </a:xfrm>
            <a:custGeom>
              <a:avLst/>
              <a:gdLst>
                <a:gd name="T0" fmla="*/ 108 w 215"/>
                <a:gd name="T1" fmla="*/ 0 h 193"/>
                <a:gd name="T2" fmla="*/ 0 w 215"/>
                <a:gd name="T3" fmla="*/ 156 h 193"/>
                <a:gd name="T4" fmla="*/ 163 w 215"/>
                <a:gd name="T5" fmla="*/ 193 h 193"/>
                <a:gd name="T6" fmla="*/ 215 w 215"/>
                <a:gd name="T7" fmla="*/ 41 h 193"/>
                <a:gd name="T8" fmla="*/ 108 w 215"/>
                <a:gd name="T9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93">
                  <a:moveTo>
                    <a:pt x="108" y="0"/>
                  </a:moveTo>
                  <a:cubicBezTo>
                    <a:pt x="84" y="34"/>
                    <a:pt x="21" y="129"/>
                    <a:pt x="0" y="156"/>
                  </a:cubicBezTo>
                  <a:cubicBezTo>
                    <a:pt x="42" y="167"/>
                    <a:pt x="102" y="180"/>
                    <a:pt x="163" y="193"/>
                  </a:cubicBezTo>
                  <a:cubicBezTo>
                    <a:pt x="180" y="143"/>
                    <a:pt x="199" y="88"/>
                    <a:pt x="215" y="41"/>
                  </a:cubicBezTo>
                  <a:cubicBezTo>
                    <a:pt x="176" y="26"/>
                    <a:pt x="139" y="12"/>
                    <a:pt x="108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8" name="Freeform 25"/>
            <p:cNvSpPr>
              <a:spLocks/>
            </p:cNvSpPr>
            <p:nvPr/>
          </p:nvSpPr>
          <p:spPr bwMode="auto">
            <a:xfrm>
              <a:off x="6040439" y="6365876"/>
              <a:ext cx="141288" cy="85725"/>
            </a:xfrm>
            <a:custGeom>
              <a:avLst/>
              <a:gdLst>
                <a:gd name="T0" fmla="*/ 70 w 204"/>
                <a:gd name="T1" fmla="*/ 122 h 122"/>
                <a:gd name="T2" fmla="*/ 204 w 204"/>
                <a:gd name="T3" fmla="*/ 71 h 122"/>
                <a:gd name="T4" fmla="*/ 165 w 204"/>
                <a:gd name="T5" fmla="*/ 41 h 122"/>
                <a:gd name="T6" fmla="*/ 174 w 204"/>
                <a:gd name="T7" fmla="*/ 0 h 122"/>
                <a:gd name="T8" fmla="*/ 89 w 204"/>
                <a:gd name="T9" fmla="*/ 34 h 122"/>
                <a:gd name="T10" fmla="*/ 56 w 204"/>
                <a:gd name="T11" fmla="*/ 12 h 122"/>
                <a:gd name="T12" fmla="*/ 0 w 204"/>
                <a:gd name="T13" fmla="*/ 95 h 122"/>
                <a:gd name="T14" fmla="*/ 70 w 204"/>
                <a:gd name="T15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22">
                  <a:moveTo>
                    <a:pt x="70" y="122"/>
                  </a:moveTo>
                  <a:cubicBezTo>
                    <a:pt x="98" y="112"/>
                    <a:pt x="149" y="92"/>
                    <a:pt x="204" y="71"/>
                  </a:cubicBezTo>
                  <a:cubicBezTo>
                    <a:pt x="188" y="59"/>
                    <a:pt x="174" y="49"/>
                    <a:pt x="165" y="41"/>
                  </a:cubicBezTo>
                  <a:cubicBezTo>
                    <a:pt x="168" y="31"/>
                    <a:pt x="171" y="17"/>
                    <a:pt x="174" y="0"/>
                  </a:cubicBezTo>
                  <a:cubicBezTo>
                    <a:pt x="128" y="19"/>
                    <a:pt x="89" y="34"/>
                    <a:pt x="89" y="34"/>
                  </a:cubicBezTo>
                  <a:cubicBezTo>
                    <a:pt x="89" y="34"/>
                    <a:pt x="76" y="25"/>
                    <a:pt x="56" y="12"/>
                  </a:cubicBezTo>
                  <a:cubicBezTo>
                    <a:pt x="39" y="37"/>
                    <a:pt x="20" y="65"/>
                    <a:pt x="0" y="95"/>
                  </a:cubicBezTo>
                  <a:cubicBezTo>
                    <a:pt x="30" y="106"/>
                    <a:pt x="55" y="116"/>
                    <a:pt x="70" y="12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auto">
            <a:xfrm>
              <a:off x="5953127" y="6348414"/>
              <a:ext cx="111125" cy="76200"/>
            </a:xfrm>
            <a:custGeom>
              <a:avLst/>
              <a:gdLst>
                <a:gd name="T0" fmla="*/ 0 w 161"/>
                <a:gd name="T1" fmla="*/ 71 h 111"/>
                <a:gd name="T2" fmla="*/ 100 w 161"/>
                <a:gd name="T3" fmla="*/ 111 h 111"/>
                <a:gd name="T4" fmla="*/ 161 w 161"/>
                <a:gd name="T5" fmla="*/ 23 h 111"/>
                <a:gd name="T6" fmla="*/ 126 w 161"/>
                <a:gd name="T7" fmla="*/ 0 h 111"/>
                <a:gd name="T8" fmla="*/ 12 w 161"/>
                <a:gd name="T9" fmla="*/ 34 h 111"/>
                <a:gd name="T10" fmla="*/ 0 w 161"/>
                <a:gd name="T11" fmla="*/ 7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11">
                  <a:moveTo>
                    <a:pt x="0" y="71"/>
                  </a:moveTo>
                  <a:cubicBezTo>
                    <a:pt x="33" y="84"/>
                    <a:pt x="68" y="98"/>
                    <a:pt x="100" y="111"/>
                  </a:cubicBezTo>
                  <a:cubicBezTo>
                    <a:pt x="125" y="76"/>
                    <a:pt x="147" y="45"/>
                    <a:pt x="161" y="23"/>
                  </a:cubicBezTo>
                  <a:cubicBezTo>
                    <a:pt x="150" y="16"/>
                    <a:pt x="138" y="8"/>
                    <a:pt x="126" y="0"/>
                  </a:cubicBezTo>
                  <a:cubicBezTo>
                    <a:pt x="83" y="13"/>
                    <a:pt x="38" y="27"/>
                    <a:pt x="12" y="34"/>
                  </a:cubicBezTo>
                  <a:cubicBezTo>
                    <a:pt x="9" y="44"/>
                    <a:pt x="5" y="57"/>
                    <a:pt x="0" y="7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0" name="Freeform 27"/>
            <p:cNvSpPr>
              <a:spLocks/>
            </p:cNvSpPr>
            <p:nvPr/>
          </p:nvSpPr>
          <p:spPr bwMode="auto">
            <a:xfrm>
              <a:off x="6226177" y="6391276"/>
              <a:ext cx="138113" cy="79375"/>
            </a:xfrm>
            <a:custGeom>
              <a:avLst/>
              <a:gdLst>
                <a:gd name="T0" fmla="*/ 125 w 199"/>
                <a:gd name="T1" fmla="*/ 113 h 113"/>
                <a:gd name="T2" fmla="*/ 199 w 199"/>
                <a:gd name="T3" fmla="*/ 83 h 113"/>
                <a:gd name="T4" fmla="*/ 98 w 199"/>
                <a:gd name="T5" fmla="*/ 0 h 113"/>
                <a:gd name="T6" fmla="*/ 0 w 199"/>
                <a:gd name="T7" fmla="*/ 40 h 113"/>
                <a:gd name="T8" fmla="*/ 125 w 199"/>
                <a:gd name="T9" fmla="*/ 11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113">
                  <a:moveTo>
                    <a:pt x="125" y="113"/>
                  </a:moveTo>
                  <a:cubicBezTo>
                    <a:pt x="153" y="102"/>
                    <a:pt x="178" y="92"/>
                    <a:pt x="199" y="83"/>
                  </a:cubicBezTo>
                  <a:cubicBezTo>
                    <a:pt x="165" y="58"/>
                    <a:pt x="117" y="17"/>
                    <a:pt x="98" y="0"/>
                  </a:cubicBezTo>
                  <a:cubicBezTo>
                    <a:pt x="67" y="13"/>
                    <a:pt x="33" y="27"/>
                    <a:pt x="0" y="40"/>
                  </a:cubicBezTo>
                  <a:cubicBezTo>
                    <a:pt x="38" y="63"/>
                    <a:pt x="83" y="89"/>
                    <a:pt x="125" y="11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1" name="Freeform 28"/>
            <p:cNvSpPr>
              <a:spLocks/>
            </p:cNvSpPr>
            <p:nvPr/>
          </p:nvSpPr>
          <p:spPr bwMode="auto">
            <a:xfrm>
              <a:off x="6100764" y="6429376"/>
              <a:ext cx="185738" cy="123825"/>
            </a:xfrm>
            <a:custGeom>
              <a:avLst/>
              <a:gdLst>
                <a:gd name="T0" fmla="*/ 0 w 268"/>
                <a:gd name="T1" fmla="*/ 58 h 178"/>
                <a:gd name="T2" fmla="*/ 9 w 268"/>
                <a:gd name="T3" fmla="*/ 178 h 178"/>
                <a:gd name="T4" fmla="*/ 268 w 268"/>
                <a:gd name="T5" fmla="*/ 75 h 178"/>
                <a:gd name="T6" fmla="*/ 147 w 268"/>
                <a:gd name="T7" fmla="*/ 0 h 178"/>
                <a:gd name="T8" fmla="*/ 0 w 268"/>
                <a:gd name="T9" fmla="*/ 58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78">
                  <a:moveTo>
                    <a:pt x="0" y="58"/>
                  </a:moveTo>
                  <a:cubicBezTo>
                    <a:pt x="2" y="81"/>
                    <a:pt x="6" y="132"/>
                    <a:pt x="9" y="178"/>
                  </a:cubicBezTo>
                  <a:cubicBezTo>
                    <a:pt x="66" y="156"/>
                    <a:pt x="174" y="113"/>
                    <a:pt x="268" y="75"/>
                  </a:cubicBezTo>
                  <a:cubicBezTo>
                    <a:pt x="226" y="50"/>
                    <a:pt x="183" y="23"/>
                    <a:pt x="147" y="0"/>
                  </a:cubicBezTo>
                  <a:cubicBezTo>
                    <a:pt x="88" y="24"/>
                    <a:pt x="33" y="45"/>
                    <a:pt x="0" y="5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2" name="Freeform 29"/>
            <p:cNvSpPr>
              <a:spLocks/>
            </p:cNvSpPr>
            <p:nvPr/>
          </p:nvSpPr>
          <p:spPr bwMode="auto">
            <a:xfrm>
              <a:off x="5875339" y="6308726"/>
              <a:ext cx="147638" cy="80963"/>
            </a:xfrm>
            <a:custGeom>
              <a:avLst/>
              <a:gdLst>
                <a:gd name="T0" fmla="*/ 98 w 212"/>
                <a:gd name="T1" fmla="*/ 70 h 117"/>
                <a:gd name="T2" fmla="*/ 212 w 212"/>
                <a:gd name="T3" fmla="*/ 40 h 117"/>
                <a:gd name="T4" fmla="*/ 153 w 212"/>
                <a:gd name="T5" fmla="*/ 0 h 117"/>
                <a:gd name="T6" fmla="*/ 0 w 212"/>
                <a:gd name="T7" fmla="*/ 83 h 117"/>
                <a:gd name="T8" fmla="*/ 82 w 212"/>
                <a:gd name="T9" fmla="*/ 117 h 117"/>
                <a:gd name="T10" fmla="*/ 98 w 212"/>
                <a:gd name="T11" fmla="*/ 7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" h="117">
                  <a:moveTo>
                    <a:pt x="98" y="70"/>
                  </a:moveTo>
                  <a:cubicBezTo>
                    <a:pt x="122" y="65"/>
                    <a:pt x="168" y="52"/>
                    <a:pt x="212" y="40"/>
                  </a:cubicBezTo>
                  <a:cubicBezTo>
                    <a:pt x="184" y="21"/>
                    <a:pt x="160" y="5"/>
                    <a:pt x="153" y="0"/>
                  </a:cubicBezTo>
                  <a:cubicBezTo>
                    <a:pt x="115" y="19"/>
                    <a:pt x="45" y="57"/>
                    <a:pt x="0" y="83"/>
                  </a:cubicBezTo>
                  <a:cubicBezTo>
                    <a:pt x="17" y="91"/>
                    <a:pt x="47" y="103"/>
                    <a:pt x="82" y="117"/>
                  </a:cubicBezTo>
                  <a:cubicBezTo>
                    <a:pt x="89" y="98"/>
                    <a:pt x="94" y="82"/>
                    <a:pt x="98" y="7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3" name="Freeform 30"/>
            <p:cNvSpPr>
              <a:spLocks noEditPoints="1"/>
            </p:cNvSpPr>
            <p:nvPr/>
          </p:nvSpPr>
          <p:spPr bwMode="auto">
            <a:xfrm>
              <a:off x="5922964" y="5786439"/>
              <a:ext cx="354013" cy="566738"/>
            </a:xfrm>
            <a:custGeom>
              <a:avLst/>
              <a:gdLst>
                <a:gd name="T0" fmla="*/ 294 w 513"/>
                <a:gd name="T1" fmla="*/ 441 h 818"/>
                <a:gd name="T2" fmla="*/ 125 w 513"/>
                <a:gd name="T3" fmla="*/ 272 h 818"/>
                <a:gd name="T4" fmla="*/ 237 w 513"/>
                <a:gd name="T5" fmla="*/ 159 h 818"/>
                <a:gd name="T6" fmla="*/ 406 w 513"/>
                <a:gd name="T7" fmla="*/ 328 h 818"/>
                <a:gd name="T8" fmla="*/ 294 w 513"/>
                <a:gd name="T9" fmla="*/ 441 h 818"/>
                <a:gd name="T10" fmla="*/ 162 w 513"/>
                <a:gd name="T11" fmla="*/ 74 h 818"/>
                <a:gd name="T12" fmla="*/ 20 w 513"/>
                <a:gd name="T13" fmla="*/ 271 h 818"/>
                <a:gd name="T14" fmla="*/ 266 w 513"/>
                <a:gd name="T15" fmla="*/ 818 h 818"/>
                <a:gd name="T16" fmla="*/ 513 w 513"/>
                <a:gd name="T17" fmla="*/ 300 h 818"/>
                <a:gd name="T18" fmla="*/ 162 w 513"/>
                <a:gd name="T19" fmla="*/ 74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818">
                  <a:moveTo>
                    <a:pt x="294" y="441"/>
                  </a:moveTo>
                  <a:cubicBezTo>
                    <a:pt x="193" y="460"/>
                    <a:pt x="106" y="373"/>
                    <a:pt x="125" y="272"/>
                  </a:cubicBezTo>
                  <a:cubicBezTo>
                    <a:pt x="136" y="215"/>
                    <a:pt x="181" y="170"/>
                    <a:pt x="237" y="159"/>
                  </a:cubicBezTo>
                  <a:cubicBezTo>
                    <a:pt x="339" y="140"/>
                    <a:pt x="426" y="227"/>
                    <a:pt x="406" y="328"/>
                  </a:cubicBezTo>
                  <a:cubicBezTo>
                    <a:pt x="396" y="385"/>
                    <a:pt x="350" y="430"/>
                    <a:pt x="294" y="441"/>
                  </a:cubicBezTo>
                  <a:close/>
                  <a:moveTo>
                    <a:pt x="162" y="74"/>
                  </a:moveTo>
                  <a:cubicBezTo>
                    <a:pt x="82" y="107"/>
                    <a:pt x="28" y="185"/>
                    <a:pt x="20" y="271"/>
                  </a:cubicBezTo>
                  <a:cubicBezTo>
                    <a:pt x="0" y="495"/>
                    <a:pt x="216" y="557"/>
                    <a:pt x="266" y="818"/>
                  </a:cubicBezTo>
                  <a:cubicBezTo>
                    <a:pt x="313" y="568"/>
                    <a:pt x="513" y="501"/>
                    <a:pt x="513" y="300"/>
                  </a:cubicBezTo>
                  <a:cubicBezTo>
                    <a:pt x="513" y="130"/>
                    <a:pt x="341" y="0"/>
                    <a:pt x="162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24" name="Family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2"/>
            </p:custDataLst>
          </p:nvPr>
        </p:nvGrpSpPr>
        <p:grpSpPr bwMode="auto">
          <a:xfrm>
            <a:off x="660208" y="2756514"/>
            <a:ext cx="508000" cy="420650"/>
            <a:chOff x="2327" y="1903"/>
            <a:chExt cx="3097" cy="2119"/>
          </a:xfrm>
          <a:solidFill>
            <a:srgbClr val="0054C5"/>
          </a:solidFill>
        </p:grpSpPr>
        <p:sp>
          <p:nvSpPr>
            <p:cNvPr id="25" name="Freeform 39"/>
            <p:cNvSpPr>
              <a:spLocks/>
            </p:cNvSpPr>
            <p:nvPr/>
          </p:nvSpPr>
          <p:spPr bwMode="auto">
            <a:xfrm>
              <a:off x="2955" y="2240"/>
              <a:ext cx="835" cy="1782"/>
            </a:xfrm>
            <a:custGeom>
              <a:avLst/>
              <a:gdLst>
                <a:gd name="T0" fmla="*/ 456 w 1995"/>
                <a:gd name="T1" fmla="*/ 0 h 4253"/>
                <a:gd name="T2" fmla="*/ 2 w 1995"/>
                <a:gd name="T3" fmla="*/ 353 h 4253"/>
                <a:gd name="T4" fmla="*/ 7 w 1995"/>
                <a:gd name="T5" fmla="*/ 1830 h 4253"/>
                <a:gd name="T6" fmla="*/ 309 w 1995"/>
                <a:gd name="T7" fmla="*/ 1823 h 4253"/>
                <a:gd name="T8" fmla="*/ 308 w 1995"/>
                <a:gd name="T9" fmla="*/ 772 h 4253"/>
                <a:gd name="T10" fmla="*/ 456 w 1995"/>
                <a:gd name="T11" fmla="*/ 782 h 4253"/>
                <a:gd name="T12" fmla="*/ 456 w 1995"/>
                <a:gd name="T13" fmla="*/ 4029 h 4253"/>
                <a:gd name="T14" fmla="*/ 948 w 1995"/>
                <a:gd name="T15" fmla="*/ 4029 h 4253"/>
                <a:gd name="T16" fmla="*/ 938 w 1995"/>
                <a:gd name="T17" fmla="*/ 2066 h 4253"/>
                <a:gd name="T18" fmla="*/ 1038 w 1995"/>
                <a:gd name="T19" fmla="*/ 2062 h 4253"/>
                <a:gd name="T20" fmla="*/ 1050 w 1995"/>
                <a:gd name="T21" fmla="*/ 4030 h 4253"/>
                <a:gd name="T22" fmla="*/ 1523 w 1995"/>
                <a:gd name="T23" fmla="*/ 4030 h 4253"/>
                <a:gd name="T24" fmla="*/ 1523 w 1995"/>
                <a:gd name="T25" fmla="*/ 772 h 4253"/>
                <a:gd name="T26" fmla="*/ 1689 w 1995"/>
                <a:gd name="T27" fmla="*/ 776 h 4253"/>
                <a:gd name="T28" fmla="*/ 1689 w 1995"/>
                <a:gd name="T29" fmla="*/ 1824 h 4253"/>
                <a:gd name="T30" fmla="*/ 1995 w 1995"/>
                <a:gd name="T31" fmla="*/ 1842 h 4253"/>
                <a:gd name="T32" fmla="*/ 1995 w 1995"/>
                <a:gd name="T33" fmla="*/ 353 h 4253"/>
                <a:gd name="T34" fmla="*/ 1522 w 1995"/>
                <a:gd name="T35" fmla="*/ 0 h 4253"/>
                <a:gd name="T36" fmla="*/ 456 w 1995"/>
                <a:gd name="T37" fmla="*/ 0 h 4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95" h="4253">
                  <a:moveTo>
                    <a:pt x="456" y="0"/>
                  </a:moveTo>
                  <a:cubicBezTo>
                    <a:pt x="120" y="13"/>
                    <a:pt x="16" y="157"/>
                    <a:pt x="2" y="353"/>
                  </a:cubicBezTo>
                  <a:cubicBezTo>
                    <a:pt x="2" y="353"/>
                    <a:pt x="0" y="1794"/>
                    <a:pt x="7" y="1830"/>
                  </a:cubicBezTo>
                  <a:cubicBezTo>
                    <a:pt x="37" y="2014"/>
                    <a:pt x="304" y="1966"/>
                    <a:pt x="309" y="1823"/>
                  </a:cubicBezTo>
                  <a:cubicBezTo>
                    <a:pt x="324" y="1395"/>
                    <a:pt x="308" y="772"/>
                    <a:pt x="308" y="772"/>
                  </a:cubicBezTo>
                  <a:cubicBezTo>
                    <a:pt x="365" y="658"/>
                    <a:pt x="456" y="702"/>
                    <a:pt x="456" y="782"/>
                  </a:cubicBezTo>
                  <a:lnTo>
                    <a:pt x="456" y="4029"/>
                  </a:lnTo>
                  <a:cubicBezTo>
                    <a:pt x="456" y="4253"/>
                    <a:pt x="941" y="4253"/>
                    <a:pt x="948" y="4029"/>
                  </a:cubicBezTo>
                  <a:lnTo>
                    <a:pt x="938" y="2066"/>
                  </a:lnTo>
                  <a:cubicBezTo>
                    <a:pt x="972" y="2014"/>
                    <a:pt x="1005" y="2018"/>
                    <a:pt x="1038" y="2062"/>
                  </a:cubicBezTo>
                  <a:lnTo>
                    <a:pt x="1050" y="4030"/>
                  </a:lnTo>
                  <a:cubicBezTo>
                    <a:pt x="1043" y="4253"/>
                    <a:pt x="1523" y="4253"/>
                    <a:pt x="1523" y="4030"/>
                  </a:cubicBezTo>
                  <a:lnTo>
                    <a:pt x="1523" y="772"/>
                  </a:lnTo>
                  <a:cubicBezTo>
                    <a:pt x="1578" y="680"/>
                    <a:pt x="1634" y="675"/>
                    <a:pt x="1689" y="776"/>
                  </a:cubicBezTo>
                  <a:lnTo>
                    <a:pt x="1689" y="1824"/>
                  </a:lnTo>
                  <a:cubicBezTo>
                    <a:pt x="1759" y="2062"/>
                    <a:pt x="1964" y="1950"/>
                    <a:pt x="1995" y="1842"/>
                  </a:cubicBezTo>
                  <a:lnTo>
                    <a:pt x="1995" y="353"/>
                  </a:lnTo>
                  <a:cubicBezTo>
                    <a:pt x="1967" y="52"/>
                    <a:pt x="1781" y="0"/>
                    <a:pt x="1522" y="0"/>
                  </a:cubicBezTo>
                  <a:lnTo>
                    <a:pt x="45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6" name="Freeform 40"/>
            <p:cNvSpPr>
              <a:spLocks/>
            </p:cNvSpPr>
            <p:nvPr/>
          </p:nvSpPr>
          <p:spPr bwMode="auto">
            <a:xfrm>
              <a:off x="3214" y="1903"/>
              <a:ext cx="322" cy="336"/>
            </a:xfrm>
            <a:custGeom>
              <a:avLst/>
              <a:gdLst>
                <a:gd name="T0" fmla="*/ 768 w 770"/>
                <a:gd name="T1" fmla="*/ 403 h 803"/>
                <a:gd name="T2" fmla="*/ 385 w 770"/>
                <a:gd name="T3" fmla="*/ 803 h 803"/>
                <a:gd name="T4" fmla="*/ 1 w 770"/>
                <a:gd name="T5" fmla="*/ 403 h 803"/>
                <a:gd name="T6" fmla="*/ 385 w 770"/>
                <a:gd name="T7" fmla="*/ 0 h 803"/>
                <a:gd name="T8" fmla="*/ 768 w 770"/>
                <a:gd name="T9" fmla="*/ 403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803">
                  <a:moveTo>
                    <a:pt x="768" y="403"/>
                  </a:moveTo>
                  <a:cubicBezTo>
                    <a:pt x="767" y="624"/>
                    <a:pt x="596" y="803"/>
                    <a:pt x="385" y="803"/>
                  </a:cubicBezTo>
                  <a:cubicBezTo>
                    <a:pt x="174" y="803"/>
                    <a:pt x="3" y="624"/>
                    <a:pt x="1" y="403"/>
                  </a:cubicBezTo>
                  <a:cubicBezTo>
                    <a:pt x="0" y="181"/>
                    <a:pt x="172" y="0"/>
                    <a:pt x="385" y="0"/>
                  </a:cubicBezTo>
                  <a:cubicBezTo>
                    <a:pt x="598" y="0"/>
                    <a:pt x="770" y="181"/>
                    <a:pt x="768" y="40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Freeform 41"/>
            <p:cNvSpPr>
              <a:spLocks/>
            </p:cNvSpPr>
            <p:nvPr/>
          </p:nvSpPr>
          <p:spPr bwMode="auto">
            <a:xfrm>
              <a:off x="2327" y="2893"/>
              <a:ext cx="505" cy="1120"/>
            </a:xfrm>
            <a:custGeom>
              <a:avLst/>
              <a:gdLst>
                <a:gd name="T0" fmla="*/ 276 w 1207"/>
                <a:gd name="T1" fmla="*/ 0 h 2674"/>
                <a:gd name="T2" fmla="*/ 1 w 1207"/>
                <a:gd name="T3" fmla="*/ 222 h 2674"/>
                <a:gd name="T4" fmla="*/ 4 w 1207"/>
                <a:gd name="T5" fmla="*/ 1151 h 2674"/>
                <a:gd name="T6" fmla="*/ 187 w 1207"/>
                <a:gd name="T7" fmla="*/ 1146 h 2674"/>
                <a:gd name="T8" fmla="*/ 186 w 1207"/>
                <a:gd name="T9" fmla="*/ 485 h 2674"/>
                <a:gd name="T10" fmla="*/ 276 w 1207"/>
                <a:gd name="T11" fmla="*/ 491 h 2674"/>
                <a:gd name="T12" fmla="*/ 276 w 1207"/>
                <a:gd name="T13" fmla="*/ 2534 h 2674"/>
                <a:gd name="T14" fmla="*/ 573 w 1207"/>
                <a:gd name="T15" fmla="*/ 2534 h 2674"/>
                <a:gd name="T16" fmla="*/ 568 w 1207"/>
                <a:gd name="T17" fmla="*/ 1299 h 2674"/>
                <a:gd name="T18" fmla="*/ 628 w 1207"/>
                <a:gd name="T19" fmla="*/ 1297 h 2674"/>
                <a:gd name="T20" fmla="*/ 635 w 1207"/>
                <a:gd name="T21" fmla="*/ 2534 h 2674"/>
                <a:gd name="T22" fmla="*/ 921 w 1207"/>
                <a:gd name="T23" fmla="*/ 2534 h 2674"/>
                <a:gd name="T24" fmla="*/ 921 w 1207"/>
                <a:gd name="T25" fmla="*/ 485 h 2674"/>
                <a:gd name="T26" fmla="*/ 1022 w 1207"/>
                <a:gd name="T27" fmla="*/ 487 h 2674"/>
                <a:gd name="T28" fmla="*/ 1022 w 1207"/>
                <a:gd name="T29" fmla="*/ 1147 h 2674"/>
                <a:gd name="T30" fmla="*/ 1207 w 1207"/>
                <a:gd name="T31" fmla="*/ 1158 h 2674"/>
                <a:gd name="T32" fmla="*/ 1207 w 1207"/>
                <a:gd name="T33" fmla="*/ 222 h 2674"/>
                <a:gd name="T34" fmla="*/ 921 w 1207"/>
                <a:gd name="T35" fmla="*/ 0 h 2674"/>
                <a:gd name="T36" fmla="*/ 276 w 1207"/>
                <a:gd name="T37" fmla="*/ 0 h 2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07" h="2674">
                  <a:moveTo>
                    <a:pt x="276" y="0"/>
                  </a:moveTo>
                  <a:cubicBezTo>
                    <a:pt x="73" y="8"/>
                    <a:pt x="10" y="99"/>
                    <a:pt x="1" y="222"/>
                  </a:cubicBezTo>
                  <a:cubicBezTo>
                    <a:pt x="1" y="222"/>
                    <a:pt x="0" y="1128"/>
                    <a:pt x="4" y="1151"/>
                  </a:cubicBezTo>
                  <a:cubicBezTo>
                    <a:pt x="22" y="1266"/>
                    <a:pt x="184" y="1236"/>
                    <a:pt x="187" y="1146"/>
                  </a:cubicBezTo>
                  <a:cubicBezTo>
                    <a:pt x="196" y="877"/>
                    <a:pt x="186" y="485"/>
                    <a:pt x="186" y="485"/>
                  </a:cubicBezTo>
                  <a:cubicBezTo>
                    <a:pt x="221" y="413"/>
                    <a:pt x="276" y="441"/>
                    <a:pt x="276" y="491"/>
                  </a:cubicBezTo>
                  <a:lnTo>
                    <a:pt x="276" y="2534"/>
                  </a:lnTo>
                  <a:cubicBezTo>
                    <a:pt x="276" y="2674"/>
                    <a:pt x="569" y="2674"/>
                    <a:pt x="573" y="2534"/>
                  </a:cubicBezTo>
                  <a:lnTo>
                    <a:pt x="568" y="1299"/>
                  </a:lnTo>
                  <a:cubicBezTo>
                    <a:pt x="588" y="1266"/>
                    <a:pt x="608" y="1268"/>
                    <a:pt x="628" y="1297"/>
                  </a:cubicBezTo>
                  <a:lnTo>
                    <a:pt x="635" y="2534"/>
                  </a:lnTo>
                  <a:cubicBezTo>
                    <a:pt x="631" y="2674"/>
                    <a:pt x="921" y="2674"/>
                    <a:pt x="921" y="2534"/>
                  </a:cubicBezTo>
                  <a:lnTo>
                    <a:pt x="921" y="485"/>
                  </a:lnTo>
                  <a:cubicBezTo>
                    <a:pt x="955" y="427"/>
                    <a:pt x="988" y="424"/>
                    <a:pt x="1022" y="487"/>
                  </a:cubicBezTo>
                  <a:lnTo>
                    <a:pt x="1022" y="1147"/>
                  </a:lnTo>
                  <a:cubicBezTo>
                    <a:pt x="1064" y="1296"/>
                    <a:pt x="1188" y="1226"/>
                    <a:pt x="1207" y="1158"/>
                  </a:cubicBezTo>
                  <a:lnTo>
                    <a:pt x="1207" y="222"/>
                  </a:lnTo>
                  <a:cubicBezTo>
                    <a:pt x="1190" y="32"/>
                    <a:pt x="1077" y="0"/>
                    <a:pt x="921" y="0"/>
                  </a:cubicBezTo>
                  <a:lnTo>
                    <a:pt x="2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8" name="Oval 42"/>
            <p:cNvSpPr>
              <a:spLocks noChangeArrowheads="1"/>
            </p:cNvSpPr>
            <p:nvPr/>
          </p:nvSpPr>
          <p:spPr bwMode="auto">
            <a:xfrm>
              <a:off x="2484" y="2681"/>
              <a:ext cx="194" cy="212"/>
            </a:xfrm>
            <a:prstGeom prst="ellipse">
              <a:avLst/>
            </a:pr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9" name="Freeform 43"/>
            <p:cNvSpPr>
              <a:spLocks/>
            </p:cNvSpPr>
            <p:nvPr/>
          </p:nvSpPr>
          <p:spPr bwMode="auto">
            <a:xfrm>
              <a:off x="4140" y="2194"/>
              <a:ext cx="322" cy="336"/>
            </a:xfrm>
            <a:custGeom>
              <a:avLst/>
              <a:gdLst>
                <a:gd name="T0" fmla="*/ 769 w 770"/>
                <a:gd name="T1" fmla="*/ 404 h 803"/>
                <a:gd name="T2" fmla="*/ 385 w 770"/>
                <a:gd name="T3" fmla="*/ 803 h 803"/>
                <a:gd name="T4" fmla="*/ 2 w 770"/>
                <a:gd name="T5" fmla="*/ 404 h 803"/>
                <a:gd name="T6" fmla="*/ 385 w 770"/>
                <a:gd name="T7" fmla="*/ 0 h 803"/>
                <a:gd name="T8" fmla="*/ 769 w 770"/>
                <a:gd name="T9" fmla="*/ 404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0" h="803">
                  <a:moveTo>
                    <a:pt x="769" y="404"/>
                  </a:moveTo>
                  <a:cubicBezTo>
                    <a:pt x="768" y="624"/>
                    <a:pt x="596" y="803"/>
                    <a:pt x="385" y="803"/>
                  </a:cubicBezTo>
                  <a:cubicBezTo>
                    <a:pt x="174" y="803"/>
                    <a:pt x="3" y="624"/>
                    <a:pt x="2" y="404"/>
                  </a:cubicBezTo>
                  <a:cubicBezTo>
                    <a:pt x="0" y="181"/>
                    <a:pt x="173" y="0"/>
                    <a:pt x="385" y="0"/>
                  </a:cubicBezTo>
                  <a:cubicBezTo>
                    <a:pt x="598" y="0"/>
                    <a:pt x="770" y="181"/>
                    <a:pt x="769" y="40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0" name="Freeform 44"/>
            <p:cNvSpPr>
              <a:spLocks/>
            </p:cNvSpPr>
            <p:nvPr/>
          </p:nvSpPr>
          <p:spPr bwMode="auto">
            <a:xfrm>
              <a:off x="3829" y="2529"/>
              <a:ext cx="968" cy="1486"/>
            </a:xfrm>
            <a:custGeom>
              <a:avLst/>
              <a:gdLst>
                <a:gd name="T0" fmla="*/ 696 w 2314"/>
                <a:gd name="T1" fmla="*/ 6 h 3548"/>
                <a:gd name="T2" fmla="*/ 375 w 2314"/>
                <a:gd name="T3" fmla="*/ 301 h 3548"/>
                <a:gd name="T4" fmla="*/ 67 w 2314"/>
                <a:gd name="T5" fmla="*/ 1409 h 3548"/>
                <a:gd name="T6" fmla="*/ 300 w 2314"/>
                <a:gd name="T7" fmla="*/ 1409 h 3548"/>
                <a:gd name="T8" fmla="*/ 591 w 2314"/>
                <a:gd name="T9" fmla="*/ 652 h 3548"/>
                <a:gd name="T10" fmla="*/ 696 w 2314"/>
                <a:gd name="T11" fmla="*/ 657 h 3548"/>
                <a:gd name="T12" fmla="*/ 300 w 2314"/>
                <a:gd name="T13" fmla="*/ 2020 h 3548"/>
                <a:gd name="T14" fmla="*/ 696 w 2314"/>
                <a:gd name="T15" fmla="*/ 2010 h 3548"/>
                <a:gd name="T16" fmla="*/ 696 w 2314"/>
                <a:gd name="T17" fmla="*/ 3362 h 3548"/>
                <a:gd name="T18" fmla="*/ 1128 w 2314"/>
                <a:gd name="T19" fmla="*/ 3362 h 3548"/>
                <a:gd name="T20" fmla="*/ 1120 w 2314"/>
                <a:gd name="T21" fmla="*/ 2008 h 3548"/>
                <a:gd name="T22" fmla="*/ 1207 w 2314"/>
                <a:gd name="T23" fmla="*/ 2008 h 3548"/>
                <a:gd name="T24" fmla="*/ 1217 w 2314"/>
                <a:gd name="T25" fmla="*/ 3362 h 3548"/>
                <a:gd name="T26" fmla="*/ 1633 w 2314"/>
                <a:gd name="T27" fmla="*/ 3362 h 3548"/>
                <a:gd name="T28" fmla="*/ 1621 w 2314"/>
                <a:gd name="T29" fmla="*/ 2020 h 3548"/>
                <a:gd name="T30" fmla="*/ 2061 w 2314"/>
                <a:gd name="T31" fmla="*/ 2020 h 3548"/>
                <a:gd name="T32" fmla="*/ 1633 w 2314"/>
                <a:gd name="T33" fmla="*/ 649 h 3548"/>
                <a:gd name="T34" fmla="*/ 1757 w 2314"/>
                <a:gd name="T35" fmla="*/ 652 h 3548"/>
                <a:gd name="T36" fmla="*/ 2022 w 2314"/>
                <a:gd name="T37" fmla="*/ 1409 h 3548"/>
                <a:gd name="T38" fmla="*/ 2263 w 2314"/>
                <a:gd name="T39" fmla="*/ 1409 h 3548"/>
                <a:gd name="T40" fmla="*/ 1957 w 2314"/>
                <a:gd name="T41" fmla="*/ 301 h 3548"/>
                <a:gd name="T42" fmla="*/ 1633 w 2314"/>
                <a:gd name="T43" fmla="*/ 6 h 3548"/>
                <a:gd name="T44" fmla="*/ 696 w 2314"/>
                <a:gd name="T45" fmla="*/ 6 h 3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14" h="3548">
                  <a:moveTo>
                    <a:pt x="696" y="6"/>
                  </a:moveTo>
                  <a:cubicBezTo>
                    <a:pt x="472" y="0"/>
                    <a:pt x="433" y="143"/>
                    <a:pt x="375" y="301"/>
                  </a:cubicBezTo>
                  <a:cubicBezTo>
                    <a:pt x="375" y="301"/>
                    <a:pt x="99" y="1350"/>
                    <a:pt x="67" y="1409"/>
                  </a:cubicBezTo>
                  <a:cubicBezTo>
                    <a:pt x="0" y="1532"/>
                    <a:pt x="209" y="1631"/>
                    <a:pt x="300" y="1409"/>
                  </a:cubicBezTo>
                  <a:cubicBezTo>
                    <a:pt x="442" y="1032"/>
                    <a:pt x="591" y="652"/>
                    <a:pt x="591" y="652"/>
                  </a:cubicBezTo>
                  <a:cubicBezTo>
                    <a:pt x="641" y="557"/>
                    <a:pt x="724" y="586"/>
                    <a:pt x="696" y="657"/>
                  </a:cubicBezTo>
                  <a:lnTo>
                    <a:pt x="300" y="2020"/>
                  </a:lnTo>
                  <a:lnTo>
                    <a:pt x="696" y="2010"/>
                  </a:lnTo>
                  <a:lnTo>
                    <a:pt x="696" y="3362"/>
                  </a:lnTo>
                  <a:cubicBezTo>
                    <a:pt x="696" y="3548"/>
                    <a:pt x="1122" y="3548"/>
                    <a:pt x="1128" y="3362"/>
                  </a:cubicBezTo>
                  <a:lnTo>
                    <a:pt x="1120" y="2008"/>
                  </a:lnTo>
                  <a:lnTo>
                    <a:pt x="1207" y="2008"/>
                  </a:lnTo>
                  <a:lnTo>
                    <a:pt x="1217" y="3362"/>
                  </a:lnTo>
                  <a:cubicBezTo>
                    <a:pt x="1212" y="3548"/>
                    <a:pt x="1633" y="3548"/>
                    <a:pt x="1633" y="3362"/>
                  </a:cubicBezTo>
                  <a:lnTo>
                    <a:pt x="1621" y="2020"/>
                  </a:lnTo>
                  <a:lnTo>
                    <a:pt x="2061" y="2020"/>
                  </a:lnTo>
                  <a:lnTo>
                    <a:pt x="1633" y="649"/>
                  </a:lnTo>
                  <a:cubicBezTo>
                    <a:pt x="1621" y="586"/>
                    <a:pt x="1708" y="568"/>
                    <a:pt x="1757" y="652"/>
                  </a:cubicBezTo>
                  <a:lnTo>
                    <a:pt x="2022" y="1409"/>
                  </a:lnTo>
                  <a:cubicBezTo>
                    <a:pt x="2087" y="1630"/>
                    <a:pt x="2314" y="1532"/>
                    <a:pt x="2263" y="1409"/>
                  </a:cubicBezTo>
                  <a:lnTo>
                    <a:pt x="1957" y="301"/>
                  </a:lnTo>
                  <a:cubicBezTo>
                    <a:pt x="1860" y="82"/>
                    <a:pt x="1860" y="6"/>
                    <a:pt x="1633" y="6"/>
                  </a:cubicBezTo>
                  <a:lnTo>
                    <a:pt x="696" y="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" name="Freeform 45"/>
            <p:cNvSpPr>
              <a:spLocks/>
            </p:cNvSpPr>
            <p:nvPr/>
          </p:nvSpPr>
          <p:spPr bwMode="auto">
            <a:xfrm>
              <a:off x="4802" y="3190"/>
              <a:ext cx="622" cy="819"/>
            </a:xfrm>
            <a:custGeom>
              <a:avLst/>
              <a:gdLst>
                <a:gd name="T0" fmla="*/ 447 w 1487"/>
                <a:gd name="T1" fmla="*/ 3 h 1956"/>
                <a:gd name="T2" fmla="*/ 241 w 1487"/>
                <a:gd name="T3" fmla="*/ 165 h 1956"/>
                <a:gd name="T4" fmla="*/ 43 w 1487"/>
                <a:gd name="T5" fmla="*/ 776 h 1956"/>
                <a:gd name="T6" fmla="*/ 192 w 1487"/>
                <a:gd name="T7" fmla="*/ 776 h 1956"/>
                <a:gd name="T8" fmla="*/ 380 w 1487"/>
                <a:gd name="T9" fmla="*/ 359 h 1956"/>
                <a:gd name="T10" fmla="*/ 447 w 1487"/>
                <a:gd name="T11" fmla="*/ 362 h 1956"/>
                <a:gd name="T12" fmla="*/ 193 w 1487"/>
                <a:gd name="T13" fmla="*/ 1113 h 1956"/>
                <a:gd name="T14" fmla="*/ 522 w 1487"/>
                <a:gd name="T15" fmla="*/ 1108 h 1956"/>
                <a:gd name="T16" fmla="*/ 522 w 1487"/>
                <a:gd name="T17" fmla="*/ 1853 h 1956"/>
                <a:gd name="T18" fmla="*/ 750 w 1487"/>
                <a:gd name="T19" fmla="*/ 1853 h 1956"/>
                <a:gd name="T20" fmla="*/ 744 w 1487"/>
                <a:gd name="T21" fmla="*/ 1105 h 1956"/>
                <a:gd name="T22" fmla="*/ 800 w 1487"/>
                <a:gd name="T23" fmla="*/ 1105 h 1956"/>
                <a:gd name="T24" fmla="*/ 807 w 1487"/>
                <a:gd name="T25" fmla="*/ 1853 h 1956"/>
                <a:gd name="T26" fmla="*/ 1024 w 1487"/>
                <a:gd name="T27" fmla="*/ 1853 h 1956"/>
                <a:gd name="T28" fmla="*/ 1017 w 1487"/>
                <a:gd name="T29" fmla="*/ 1113 h 1956"/>
                <a:gd name="T30" fmla="*/ 1324 w 1487"/>
                <a:gd name="T31" fmla="*/ 1113 h 1956"/>
                <a:gd name="T32" fmla="*/ 1049 w 1487"/>
                <a:gd name="T33" fmla="*/ 358 h 1956"/>
                <a:gd name="T34" fmla="*/ 1129 w 1487"/>
                <a:gd name="T35" fmla="*/ 359 h 1956"/>
                <a:gd name="T36" fmla="*/ 1299 w 1487"/>
                <a:gd name="T37" fmla="*/ 776 h 1956"/>
                <a:gd name="T38" fmla="*/ 1454 w 1487"/>
                <a:gd name="T39" fmla="*/ 776 h 1956"/>
                <a:gd name="T40" fmla="*/ 1258 w 1487"/>
                <a:gd name="T41" fmla="*/ 165 h 1956"/>
                <a:gd name="T42" fmla="*/ 1049 w 1487"/>
                <a:gd name="T43" fmla="*/ 3 h 1956"/>
                <a:gd name="T44" fmla="*/ 447 w 1487"/>
                <a:gd name="T45" fmla="*/ 3 h 19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87" h="1956">
                  <a:moveTo>
                    <a:pt x="447" y="3"/>
                  </a:moveTo>
                  <a:cubicBezTo>
                    <a:pt x="304" y="0"/>
                    <a:pt x="278" y="78"/>
                    <a:pt x="241" y="165"/>
                  </a:cubicBezTo>
                  <a:cubicBezTo>
                    <a:pt x="241" y="165"/>
                    <a:pt x="63" y="744"/>
                    <a:pt x="43" y="776"/>
                  </a:cubicBezTo>
                  <a:cubicBezTo>
                    <a:pt x="0" y="844"/>
                    <a:pt x="134" y="899"/>
                    <a:pt x="192" y="776"/>
                  </a:cubicBezTo>
                  <a:cubicBezTo>
                    <a:pt x="284" y="568"/>
                    <a:pt x="380" y="359"/>
                    <a:pt x="380" y="359"/>
                  </a:cubicBezTo>
                  <a:cubicBezTo>
                    <a:pt x="412" y="307"/>
                    <a:pt x="465" y="323"/>
                    <a:pt x="447" y="362"/>
                  </a:cubicBezTo>
                  <a:lnTo>
                    <a:pt x="193" y="1113"/>
                  </a:lnTo>
                  <a:lnTo>
                    <a:pt x="522" y="1108"/>
                  </a:lnTo>
                  <a:lnTo>
                    <a:pt x="522" y="1853"/>
                  </a:lnTo>
                  <a:cubicBezTo>
                    <a:pt x="522" y="1956"/>
                    <a:pt x="746" y="1956"/>
                    <a:pt x="750" y="1853"/>
                  </a:cubicBezTo>
                  <a:lnTo>
                    <a:pt x="744" y="1105"/>
                  </a:lnTo>
                  <a:lnTo>
                    <a:pt x="800" y="1105"/>
                  </a:lnTo>
                  <a:lnTo>
                    <a:pt x="807" y="1853"/>
                  </a:lnTo>
                  <a:cubicBezTo>
                    <a:pt x="803" y="1956"/>
                    <a:pt x="1024" y="1956"/>
                    <a:pt x="1024" y="1853"/>
                  </a:cubicBezTo>
                  <a:lnTo>
                    <a:pt x="1017" y="1113"/>
                  </a:lnTo>
                  <a:lnTo>
                    <a:pt x="1324" y="1113"/>
                  </a:lnTo>
                  <a:lnTo>
                    <a:pt x="1049" y="358"/>
                  </a:lnTo>
                  <a:cubicBezTo>
                    <a:pt x="1042" y="323"/>
                    <a:pt x="1097" y="313"/>
                    <a:pt x="1129" y="359"/>
                  </a:cubicBezTo>
                  <a:lnTo>
                    <a:pt x="1299" y="776"/>
                  </a:lnTo>
                  <a:cubicBezTo>
                    <a:pt x="1341" y="899"/>
                    <a:pt x="1487" y="844"/>
                    <a:pt x="1454" y="776"/>
                  </a:cubicBezTo>
                  <a:lnTo>
                    <a:pt x="1258" y="165"/>
                  </a:lnTo>
                  <a:cubicBezTo>
                    <a:pt x="1195" y="45"/>
                    <a:pt x="1195" y="3"/>
                    <a:pt x="1049" y="3"/>
                  </a:cubicBezTo>
                  <a:lnTo>
                    <a:pt x="447" y="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2" name="Freeform 46"/>
            <p:cNvSpPr>
              <a:spLocks/>
            </p:cNvSpPr>
            <p:nvPr/>
          </p:nvSpPr>
          <p:spPr bwMode="auto">
            <a:xfrm>
              <a:off x="5007" y="2986"/>
              <a:ext cx="207" cy="204"/>
            </a:xfrm>
            <a:custGeom>
              <a:avLst/>
              <a:gdLst>
                <a:gd name="T0" fmla="*/ 494 w 495"/>
                <a:gd name="T1" fmla="*/ 245 h 487"/>
                <a:gd name="T2" fmla="*/ 248 w 495"/>
                <a:gd name="T3" fmla="*/ 487 h 487"/>
                <a:gd name="T4" fmla="*/ 1 w 495"/>
                <a:gd name="T5" fmla="*/ 245 h 487"/>
                <a:gd name="T6" fmla="*/ 248 w 495"/>
                <a:gd name="T7" fmla="*/ 0 h 487"/>
                <a:gd name="T8" fmla="*/ 494 w 495"/>
                <a:gd name="T9" fmla="*/ 245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487">
                  <a:moveTo>
                    <a:pt x="494" y="245"/>
                  </a:moveTo>
                  <a:cubicBezTo>
                    <a:pt x="493" y="379"/>
                    <a:pt x="383" y="487"/>
                    <a:pt x="248" y="487"/>
                  </a:cubicBezTo>
                  <a:cubicBezTo>
                    <a:pt x="112" y="487"/>
                    <a:pt x="2" y="379"/>
                    <a:pt x="1" y="245"/>
                  </a:cubicBezTo>
                  <a:cubicBezTo>
                    <a:pt x="0" y="110"/>
                    <a:pt x="111" y="0"/>
                    <a:pt x="248" y="0"/>
                  </a:cubicBezTo>
                  <a:cubicBezTo>
                    <a:pt x="384" y="0"/>
                    <a:pt x="495" y="110"/>
                    <a:pt x="494" y="24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33" name="Factory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50671" y="3488179"/>
            <a:ext cx="517537" cy="462705"/>
            <a:chOff x="2740026" y="3043237"/>
            <a:chExt cx="854075" cy="763588"/>
          </a:xfrm>
          <a:solidFill>
            <a:srgbClr val="0054C5"/>
          </a:solidFill>
        </p:grpSpPr>
        <p:sp>
          <p:nvSpPr>
            <p:cNvPr id="34" name="Freeform 139"/>
            <p:cNvSpPr>
              <a:spLocks/>
            </p:cNvSpPr>
            <p:nvPr/>
          </p:nvSpPr>
          <p:spPr bwMode="auto">
            <a:xfrm>
              <a:off x="3148013" y="3400425"/>
              <a:ext cx="377825" cy="282575"/>
            </a:xfrm>
            <a:custGeom>
              <a:avLst/>
              <a:gdLst>
                <a:gd name="T0" fmla="*/ 461 w 495"/>
                <a:gd name="T1" fmla="*/ 332 h 370"/>
                <a:gd name="T2" fmla="*/ 461 w 495"/>
                <a:gd name="T3" fmla="*/ 19 h 370"/>
                <a:gd name="T4" fmla="*/ 443 w 495"/>
                <a:gd name="T5" fmla="*/ 0 h 370"/>
                <a:gd name="T6" fmla="*/ 249 w 495"/>
                <a:gd name="T7" fmla="*/ 0 h 370"/>
                <a:gd name="T8" fmla="*/ 251 w 495"/>
                <a:gd name="T9" fmla="*/ 38 h 370"/>
                <a:gd name="T10" fmla="*/ 424 w 495"/>
                <a:gd name="T11" fmla="*/ 38 h 370"/>
                <a:gd name="T12" fmla="*/ 424 w 495"/>
                <a:gd name="T13" fmla="*/ 332 h 370"/>
                <a:gd name="T14" fmla="*/ 227 w 495"/>
                <a:gd name="T15" fmla="*/ 332 h 370"/>
                <a:gd name="T16" fmla="*/ 213 w 495"/>
                <a:gd name="T17" fmla="*/ 93 h 370"/>
                <a:gd name="T18" fmla="*/ 130 w 495"/>
                <a:gd name="T19" fmla="*/ 93 h 370"/>
                <a:gd name="T20" fmla="*/ 144 w 495"/>
                <a:gd name="T21" fmla="*/ 332 h 370"/>
                <a:gd name="T22" fmla="*/ 103 w 495"/>
                <a:gd name="T23" fmla="*/ 332 h 370"/>
                <a:gd name="T24" fmla="*/ 85 w 495"/>
                <a:gd name="T25" fmla="*/ 52 h 370"/>
                <a:gd name="T26" fmla="*/ 0 w 495"/>
                <a:gd name="T27" fmla="*/ 52 h 370"/>
                <a:gd name="T28" fmla="*/ 9 w 495"/>
                <a:gd name="T29" fmla="*/ 136 h 370"/>
                <a:gd name="T30" fmla="*/ 9 w 495"/>
                <a:gd name="T31" fmla="*/ 370 h 370"/>
                <a:gd name="T32" fmla="*/ 495 w 495"/>
                <a:gd name="T33" fmla="*/ 370 h 370"/>
                <a:gd name="T34" fmla="*/ 495 w 495"/>
                <a:gd name="T35" fmla="*/ 332 h 370"/>
                <a:gd name="T36" fmla="*/ 461 w 495"/>
                <a:gd name="T37" fmla="*/ 332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370">
                  <a:moveTo>
                    <a:pt x="461" y="332"/>
                  </a:moveTo>
                  <a:lnTo>
                    <a:pt x="461" y="19"/>
                  </a:lnTo>
                  <a:cubicBezTo>
                    <a:pt x="461" y="9"/>
                    <a:pt x="453" y="0"/>
                    <a:pt x="443" y="0"/>
                  </a:cubicBezTo>
                  <a:lnTo>
                    <a:pt x="249" y="0"/>
                  </a:lnTo>
                  <a:lnTo>
                    <a:pt x="251" y="38"/>
                  </a:lnTo>
                  <a:lnTo>
                    <a:pt x="424" y="38"/>
                  </a:lnTo>
                  <a:lnTo>
                    <a:pt x="424" y="332"/>
                  </a:lnTo>
                  <a:lnTo>
                    <a:pt x="227" y="332"/>
                  </a:lnTo>
                  <a:lnTo>
                    <a:pt x="213" y="93"/>
                  </a:lnTo>
                  <a:lnTo>
                    <a:pt x="130" y="93"/>
                  </a:lnTo>
                  <a:lnTo>
                    <a:pt x="144" y="332"/>
                  </a:lnTo>
                  <a:lnTo>
                    <a:pt x="103" y="332"/>
                  </a:lnTo>
                  <a:lnTo>
                    <a:pt x="85" y="52"/>
                  </a:lnTo>
                  <a:lnTo>
                    <a:pt x="0" y="52"/>
                  </a:lnTo>
                  <a:cubicBezTo>
                    <a:pt x="6" y="77"/>
                    <a:pt x="9" y="105"/>
                    <a:pt x="9" y="136"/>
                  </a:cubicBezTo>
                  <a:lnTo>
                    <a:pt x="9" y="370"/>
                  </a:lnTo>
                  <a:lnTo>
                    <a:pt x="495" y="370"/>
                  </a:lnTo>
                  <a:lnTo>
                    <a:pt x="495" y="332"/>
                  </a:lnTo>
                  <a:lnTo>
                    <a:pt x="461" y="332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5" name="Freeform 140"/>
            <p:cNvSpPr>
              <a:spLocks/>
            </p:cNvSpPr>
            <p:nvPr/>
          </p:nvSpPr>
          <p:spPr bwMode="auto">
            <a:xfrm>
              <a:off x="3368676" y="3467100"/>
              <a:ext cx="60325" cy="58738"/>
            </a:xfrm>
            <a:custGeom>
              <a:avLst/>
              <a:gdLst>
                <a:gd name="T0" fmla="*/ 75 w 79"/>
                <a:gd name="T1" fmla="*/ 0 h 77"/>
                <a:gd name="T2" fmla="*/ 4 w 79"/>
                <a:gd name="T3" fmla="*/ 0 h 77"/>
                <a:gd name="T4" fmla="*/ 0 w 79"/>
                <a:gd name="T5" fmla="*/ 4 h 77"/>
                <a:gd name="T6" fmla="*/ 0 w 79"/>
                <a:gd name="T7" fmla="*/ 73 h 77"/>
                <a:gd name="T8" fmla="*/ 4 w 79"/>
                <a:gd name="T9" fmla="*/ 77 h 77"/>
                <a:gd name="T10" fmla="*/ 75 w 79"/>
                <a:gd name="T11" fmla="*/ 77 h 77"/>
                <a:gd name="T12" fmla="*/ 79 w 79"/>
                <a:gd name="T13" fmla="*/ 73 h 77"/>
                <a:gd name="T14" fmla="*/ 79 w 79"/>
                <a:gd name="T15" fmla="*/ 4 h 77"/>
                <a:gd name="T16" fmla="*/ 75 w 79"/>
                <a:gd name="T17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7">
                  <a:moveTo>
                    <a:pt x="75" y="0"/>
                  </a:moveTo>
                  <a:lnTo>
                    <a:pt x="4" y="0"/>
                  </a:lnTo>
                  <a:cubicBezTo>
                    <a:pt x="2" y="0"/>
                    <a:pt x="0" y="1"/>
                    <a:pt x="0" y="4"/>
                  </a:cubicBezTo>
                  <a:lnTo>
                    <a:pt x="0" y="73"/>
                  </a:lnTo>
                  <a:cubicBezTo>
                    <a:pt x="0" y="75"/>
                    <a:pt x="2" y="77"/>
                    <a:pt x="4" y="77"/>
                  </a:cubicBezTo>
                  <a:lnTo>
                    <a:pt x="75" y="77"/>
                  </a:lnTo>
                  <a:cubicBezTo>
                    <a:pt x="78" y="77"/>
                    <a:pt x="79" y="75"/>
                    <a:pt x="79" y="73"/>
                  </a:cubicBezTo>
                  <a:lnTo>
                    <a:pt x="79" y="4"/>
                  </a:lnTo>
                  <a:cubicBezTo>
                    <a:pt x="79" y="1"/>
                    <a:pt x="78" y="0"/>
                    <a:pt x="7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6" name="Freeform 141"/>
            <p:cNvSpPr>
              <a:spLocks/>
            </p:cNvSpPr>
            <p:nvPr/>
          </p:nvSpPr>
          <p:spPr bwMode="auto">
            <a:xfrm>
              <a:off x="3368676" y="3559175"/>
              <a:ext cx="60325" cy="60325"/>
            </a:xfrm>
            <a:custGeom>
              <a:avLst/>
              <a:gdLst>
                <a:gd name="T0" fmla="*/ 75 w 79"/>
                <a:gd name="T1" fmla="*/ 0 h 78"/>
                <a:gd name="T2" fmla="*/ 4 w 79"/>
                <a:gd name="T3" fmla="*/ 0 h 78"/>
                <a:gd name="T4" fmla="*/ 0 w 79"/>
                <a:gd name="T5" fmla="*/ 4 h 78"/>
                <a:gd name="T6" fmla="*/ 0 w 79"/>
                <a:gd name="T7" fmla="*/ 74 h 78"/>
                <a:gd name="T8" fmla="*/ 4 w 79"/>
                <a:gd name="T9" fmla="*/ 78 h 78"/>
                <a:gd name="T10" fmla="*/ 75 w 79"/>
                <a:gd name="T11" fmla="*/ 78 h 78"/>
                <a:gd name="T12" fmla="*/ 79 w 79"/>
                <a:gd name="T13" fmla="*/ 74 h 78"/>
                <a:gd name="T14" fmla="*/ 79 w 79"/>
                <a:gd name="T15" fmla="*/ 4 h 78"/>
                <a:gd name="T16" fmla="*/ 75 w 79"/>
                <a:gd name="T1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" h="78">
                  <a:moveTo>
                    <a:pt x="75" y="0"/>
                  </a:moveTo>
                  <a:lnTo>
                    <a:pt x="4" y="0"/>
                  </a:lnTo>
                  <a:cubicBezTo>
                    <a:pt x="2" y="0"/>
                    <a:pt x="0" y="2"/>
                    <a:pt x="0" y="4"/>
                  </a:cubicBezTo>
                  <a:lnTo>
                    <a:pt x="0" y="74"/>
                  </a:lnTo>
                  <a:cubicBezTo>
                    <a:pt x="0" y="76"/>
                    <a:pt x="2" y="78"/>
                    <a:pt x="4" y="78"/>
                  </a:cubicBezTo>
                  <a:lnTo>
                    <a:pt x="75" y="78"/>
                  </a:lnTo>
                  <a:cubicBezTo>
                    <a:pt x="78" y="78"/>
                    <a:pt x="79" y="76"/>
                    <a:pt x="79" y="74"/>
                  </a:cubicBezTo>
                  <a:lnTo>
                    <a:pt x="79" y="4"/>
                  </a:lnTo>
                  <a:cubicBezTo>
                    <a:pt x="79" y="2"/>
                    <a:pt x="78" y="0"/>
                    <a:pt x="75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7" name="Freeform 142"/>
            <p:cNvSpPr>
              <a:spLocks/>
            </p:cNvSpPr>
            <p:nvPr/>
          </p:nvSpPr>
          <p:spPr bwMode="auto">
            <a:xfrm>
              <a:off x="3240088" y="3330575"/>
              <a:ext cx="79375" cy="90488"/>
            </a:xfrm>
            <a:custGeom>
              <a:avLst/>
              <a:gdLst>
                <a:gd name="T0" fmla="*/ 6 w 106"/>
                <a:gd name="T1" fmla="*/ 118 h 118"/>
                <a:gd name="T2" fmla="*/ 90 w 106"/>
                <a:gd name="T3" fmla="*/ 118 h 118"/>
                <a:gd name="T4" fmla="*/ 87 w 106"/>
                <a:gd name="T5" fmla="*/ 69 h 118"/>
                <a:gd name="T6" fmla="*/ 90 w 106"/>
                <a:gd name="T7" fmla="*/ 69 h 118"/>
                <a:gd name="T8" fmla="*/ 106 w 106"/>
                <a:gd name="T9" fmla="*/ 53 h 118"/>
                <a:gd name="T10" fmla="*/ 90 w 106"/>
                <a:gd name="T11" fmla="*/ 36 h 118"/>
                <a:gd name="T12" fmla="*/ 85 w 106"/>
                <a:gd name="T13" fmla="*/ 36 h 118"/>
                <a:gd name="T14" fmla="*/ 84 w 106"/>
                <a:gd name="T15" fmla="*/ 27 h 118"/>
                <a:gd name="T16" fmla="*/ 63 w 106"/>
                <a:gd name="T17" fmla="*/ 0 h 118"/>
                <a:gd name="T18" fmla="*/ 17 w 106"/>
                <a:gd name="T19" fmla="*/ 0 h 118"/>
                <a:gd name="T20" fmla="*/ 0 w 106"/>
                <a:gd name="T21" fmla="*/ 12 h 118"/>
                <a:gd name="T22" fmla="*/ 6 w 106"/>
                <a:gd name="T23" fmla="*/ 11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" h="118">
                  <a:moveTo>
                    <a:pt x="6" y="118"/>
                  </a:moveTo>
                  <a:lnTo>
                    <a:pt x="90" y="118"/>
                  </a:lnTo>
                  <a:lnTo>
                    <a:pt x="87" y="69"/>
                  </a:lnTo>
                  <a:lnTo>
                    <a:pt x="90" y="69"/>
                  </a:lnTo>
                  <a:cubicBezTo>
                    <a:pt x="99" y="69"/>
                    <a:pt x="106" y="62"/>
                    <a:pt x="106" y="53"/>
                  </a:cubicBezTo>
                  <a:cubicBezTo>
                    <a:pt x="106" y="43"/>
                    <a:pt x="99" y="36"/>
                    <a:pt x="90" y="36"/>
                  </a:cubicBezTo>
                  <a:lnTo>
                    <a:pt x="85" y="36"/>
                  </a:lnTo>
                  <a:lnTo>
                    <a:pt x="84" y="27"/>
                  </a:lnTo>
                  <a:cubicBezTo>
                    <a:pt x="83" y="7"/>
                    <a:pt x="72" y="0"/>
                    <a:pt x="63" y="0"/>
                  </a:cubicBezTo>
                  <a:lnTo>
                    <a:pt x="17" y="0"/>
                  </a:lnTo>
                  <a:cubicBezTo>
                    <a:pt x="11" y="0"/>
                    <a:pt x="4" y="4"/>
                    <a:pt x="0" y="12"/>
                  </a:cubicBezTo>
                  <a:lnTo>
                    <a:pt x="6" y="11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8" name="Freeform 143"/>
            <p:cNvSpPr>
              <a:spLocks/>
            </p:cNvSpPr>
            <p:nvPr/>
          </p:nvSpPr>
          <p:spPr bwMode="auto">
            <a:xfrm>
              <a:off x="3108326" y="3265487"/>
              <a:ext cx="114300" cy="125413"/>
            </a:xfrm>
            <a:custGeom>
              <a:avLst/>
              <a:gdLst>
                <a:gd name="T0" fmla="*/ 134 w 150"/>
                <a:gd name="T1" fmla="*/ 46 h 164"/>
                <a:gd name="T2" fmla="*/ 128 w 150"/>
                <a:gd name="T3" fmla="*/ 46 h 164"/>
                <a:gd name="T4" fmla="*/ 127 w 150"/>
                <a:gd name="T5" fmla="*/ 33 h 164"/>
                <a:gd name="T6" fmla="*/ 103 w 150"/>
                <a:gd name="T7" fmla="*/ 0 h 164"/>
                <a:gd name="T8" fmla="*/ 48 w 150"/>
                <a:gd name="T9" fmla="*/ 0 h 164"/>
                <a:gd name="T10" fmla="*/ 23 w 150"/>
                <a:gd name="T11" fmla="*/ 32 h 164"/>
                <a:gd name="T12" fmla="*/ 22 w 150"/>
                <a:gd name="T13" fmla="*/ 46 h 164"/>
                <a:gd name="T14" fmla="*/ 16 w 150"/>
                <a:gd name="T15" fmla="*/ 46 h 164"/>
                <a:gd name="T16" fmla="*/ 0 w 150"/>
                <a:gd name="T17" fmla="*/ 63 h 164"/>
                <a:gd name="T18" fmla="*/ 16 w 150"/>
                <a:gd name="T19" fmla="*/ 79 h 164"/>
                <a:gd name="T20" fmla="*/ 20 w 150"/>
                <a:gd name="T21" fmla="*/ 79 h 164"/>
                <a:gd name="T22" fmla="*/ 16 w 150"/>
                <a:gd name="T23" fmla="*/ 149 h 164"/>
                <a:gd name="T24" fmla="*/ 26 w 150"/>
                <a:gd name="T25" fmla="*/ 164 h 164"/>
                <a:gd name="T26" fmla="*/ 135 w 150"/>
                <a:gd name="T27" fmla="*/ 164 h 164"/>
                <a:gd name="T28" fmla="*/ 130 w 150"/>
                <a:gd name="T29" fmla="*/ 79 h 164"/>
                <a:gd name="T30" fmla="*/ 134 w 150"/>
                <a:gd name="T31" fmla="*/ 79 h 164"/>
                <a:gd name="T32" fmla="*/ 150 w 150"/>
                <a:gd name="T33" fmla="*/ 63 h 164"/>
                <a:gd name="T34" fmla="*/ 134 w 150"/>
                <a:gd name="T35" fmla="*/ 46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50" h="164">
                  <a:moveTo>
                    <a:pt x="134" y="46"/>
                  </a:moveTo>
                  <a:lnTo>
                    <a:pt x="128" y="46"/>
                  </a:lnTo>
                  <a:lnTo>
                    <a:pt x="127" y="33"/>
                  </a:lnTo>
                  <a:cubicBezTo>
                    <a:pt x="126" y="9"/>
                    <a:pt x="113" y="0"/>
                    <a:pt x="103" y="0"/>
                  </a:cubicBezTo>
                  <a:lnTo>
                    <a:pt x="48" y="0"/>
                  </a:lnTo>
                  <a:cubicBezTo>
                    <a:pt x="37" y="0"/>
                    <a:pt x="24" y="9"/>
                    <a:pt x="23" y="32"/>
                  </a:cubicBezTo>
                  <a:lnTo>
                    <a:pt x="22" y="46"/>
                  </a:lnTo>
                  <a:lnTo>
                    <a:pt x="16" y="46"/>
                  </a:lnTo>
                  <a:cubicBezTo>
                    <a:pt x="7" y="46"/>
                    <a:pt x="0" y="54"/>
                    <a:pt x="0" y="63"/>
                  </a:cubicBezTo>
                  <a:cubicBezTo>
                    <a:pt x="0" y="72"/>
                    <a:pt x="7" y="79"/>
                    <a:pt x="16" y="79"/>
                  </a:cubicBezTo>
                  <a:lnTo>
                    <a:pt x="20" y="79"/>
                  </a:lnTo>
                  <a:lnTo>
                    <a:pt x="16" y="149"/>
                  </a:lnTo>
                  <a:cubicBezTo>
                    <a:pt x="20" y="154"/>
                    <a:pt x="23" y="159"/>
                    <a:pt x="26" y="164"/>
                  </a:cubicBezTo>
                  <a:lnTo>
                    <a:pt x="135" y="164"/>
                  </a:lnTo>
                  <a:lnTo>
                    <a:pt x="130" y="79"/>
                  </a:lnTo>
                  <a:lnTo>
                    <a:pt x="134" y="79"/>
                  </a:lnTo>
                  <a:cubicBezTo>
                    <a:pt x="143" y="79"/>
                    <a:pt x="150" y="72"/>
                    <a:pt x="150" y="63"/>
                  </a:cubicBezTo>
                  <a:cubicBezTo>
                    <a:pt x="150" y="54"/>
                    <a:pt x="143" y="46"/>
                    <a:pt x="13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9" name="Freeform 144"/>
            <p:cNvSpPr>
              <a:spLocks/>
            </p:cNvSpPr>
            <p:nvPr/>
          </p:nvSpPr>
          <p:spPr bwMode="auto">
            <a:xfrm>
              <a:off x="3262313" y="3125787"/>
              <a:ext cx="331788" cy="168275"/>
            </a:xfrm>
            <a:custGeom>
              <a:avLst/>
              <a:gdLst>
                <a:gd name="T0" fmla="*/ 346 w 437"/>
                <a:gd name="T1" fmla="*/ 37 h 220"/>
                <a:gd name="T2" fmla="*/ 400 w 437"/>
                <a:gd name="T3" fmla="*/ 94 h 220"/>
                <a:gd name="T4" fmla="*/ 346 w 437"/>
                <a:gd name="T5" fmla="*/ 151 h 220"/>
                <a:gd name="T6" fmla="*/ 98 w 437"/>
                <a:gd name="T7" fmla="*/ 151 h 220"/>
                <a:gd name="T8" fmla="*/ 40 w 437"/>
                <a:gd name="T9" fmla="*/ 165 h 220"/>
                <a:gd name="T10" fmla="*/ 45 w 437"/>
                <a:gd name="T11" fmla="*/ 141 h 220"/>
                <a:gd name="T12" fmla="*/ 6 w 437"/>
                <a:gd name="T13" fmla="*/ 141 h 220"/>
                <a:gd name="T14" fmla="*/ 0 w 437"/>
                <a:gd name="T15" fmla="*/ 201 h 220"/>
                <a:gd name="T16" fmla="*/ 11 w 437"/>
                <a:gd name="T17" fmla="*/ 218 h 220"/>
                <a:gd name="T18" fmla="*/ 18 w 437"/>
                <a:gd name="T19" fmla="*/ 220 h 220"/>
                <a:gd name="T20" fmla="*/ 32 w 437"/>
                <a:gd name="T21" fmla="*/ 214 h 220"/>
                <a:gd name="T22" fmla="*/ 98 w 437"/>
                <a:gd name="T23" fmla="*/ 189 h 220"/>
                <a:gd name="T24" fmla="*/ 346 w 437"/>
                <a:gd name="T25" fmla="*/ 189 h 220"/>
                <a:gd name="T26" fmla="*/ 437 w 437"/>
                <a:gd name="T27" fmla="*/ 94 h 220"/>
                <a:gd name="T28" fmla="*/ 346 w 437"/>
                <a:gd name="T29" fmla="*/ 0 h 220"/>
                <a:gd name="T30" fmla="*/ 332 w 437"/>
                <a:gd name="T31" fmla="*/ 1 h 220"/>
                <a:gd name="T32" fmla="*/ 328 w 437"/>
                <a:gd name="T33" fmla="*/ 40 h 220"/>
                <a:gd name="T34" fmla="*/ 346 w 437"/>
                <a:gd name="T35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7" h="220">
                  <a:moveTo>
                    <a:pt x="346" y="37"/>
                  </a:moveTo>
                  <a:cubicBezTo>
                    <a:pt x="376" y="37"/>
                    <a:pt x="400" y="63"/>
                    <a:pt x="400" y="94"/>
                  </a:cubicBezTo>
                  <a:cubicBezTo>
                    <a:pt x="400" y="126"/>
                    <a:pt x="376" y="151"/>
                    <a:pt x="346" y="151"/>
                  </a:cubicBezTo>
                  <a:lnTo>
                    <a:pt x="98" y="151"/>
                  </a:lnTo>
                  <a:cubicBezTo>
                    <a:pt x="75" y="151"/>
                    <a:pt x="55" y="158"/>
                    <a:pt x="40" y="165"/>
                  </a:cubicBezTo>
                  <a:cubicBezTo>
                    <a:pt x="41" y="156"/>
                    <a:pt x="43" y="148"/>
                    <a:pt x="45" y="141"/>
                  </a:cubicBezTo>
                  <a:lnTo>
                    <a:pt x="6" y="141"/>
                  </a:lnTo>
                  <a:cubicBezTo>
                    <a:pt x="2" y="159"/>
                    <a:pt x="0" y="179"/>
                    <a:pt x="0" y="201"/>
                  </a:cubicBezTo>
                  <a:cubicBezTo>
                    <a:pt x="0" y="209"/>
                    <a:pt x="4" y="215"/>
                    <a:pt x="11" y="218"/>
                  </a:cubicBezTo>
                  <a:cubicBezTo>
                    <a:pt x="14" y="219"/>
                    <a:pt x="16" y="220"/>
                    <a:pt x="18" y="220"/>
                  </a:cubicBezTo>
                  <a:cubicBezTo>
                    <a:pt x="23" y="220"/>
                    <a:pt x="28" y="218"/>
                    <a:pt x="32" y="214"/>
                  </a:cubicBezTo>
                  <a:cubicBezTo>
                    <a:pt x="32" y="214"/>
                    <a:pt x="58" y="189"/>
                    <a:pt x="98" y="189"/>
                  </a:cubicBezTo>
                  <a:lnTo>
                    <a:pt x="346" y="189"/>
                  </a:lnTo>
                  <a:cubicBezTo>
                    <a:pt x="396" y="189"/>
                    <a:pt x="437" y="146"/>
                    <a:pt x="437" y="94"/>
                  </a:cubicBezTo>
                  <a:cubicBezTo>
                    <a:pt x="437" y="42"/>
                    <a:pt x="396" y="0"/>
                    <a:pt x="346" y="0"/>
                  </a:cubicBezTo>
                  <a:cubicBezTo>
                    <a:pt x="341" y="0"/>
                    <a:pt x="336" y="0"/>
                    <a:pt x="332" y="1"/>
                  </a:cubicBezTo>
                  <a:cubicBezTo>
                    <a:pt x="334" y="11"/>
                    <a:pt x="330" y="30"/>
                    <a:pt x="328" y="40"/>
                  </a:cubicBezTo>
                  <a:cubicBezTo>
                    <a:pt x="328" y="40"/>
                    <a:pt x="337" y="37"/>
                    <a:pt x="346" y="3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0" name="Freeform 145"/>
            <p:cNvSpPr>
              <a:spLocks noEditPoints="1"/>
            </p:cNvSpPr>
            <p:nvPr/>
          </p:nvSpPr>
          <p:spPr bwMode="auto">
            <a:xfrm>
              <a:off x="3141663" y="3043237"/>
              <a:ext cx="349250" cy="190500"/>
            </a:xfrm>
            <a:custGeom>
              <a:avLst/>
              <a:gdLst>
                <a:gd name="T0" fmla="*/ 157 w 458"/>
                <a:gd name="T1" fmla="*/ 77 h 251"/>
                <a:gd name="T2" fmla="*/ 198 w 458"/>
                <a:gd name="T3" fmla="*/ 59 h 251"/>
                <a:gd name="T4" fmla="*/ 218 w 458"/>
                <a:gd name="T5" fmla="*/ 63 h 251"/>
                <a:gd name="T6" fmla="*/ 239 w 458"/>
                <a:gd name="T7" fmla="*/ 58 h 251"/>
                <a:gd name="T8" fmla="*/ 330 w 458"/>
                <a:gd name="T9" fmla="*/ 56 h 251"/>
                <a:gd name="T10" fmla="*/ 348 w 458"/>
                <a:gd name="T11" fmla="*/ 61 h 251"/>
                <a:gd name="T12" fmla="*/ 363 w 458"/>
                <a:gd name="T13" fmla="*/ 59 h 251"/>
                <a:gd name="T14" fmla="*/ 421 w 458"/>
                <a:gd name="T15" fmla="*/ 120 h 251"/>
                <a:gd name="T16" fmla="*/ 363 w 458"/>
                <a:gd name="T17" fmla="*/ 181 h 251"/>
                <a:gd name="T18" fmla="*/ 103 w 458"/>
                <a:gd name="T19" fmla="*/ 181 h 251"/>
                <a:gd name="T20" fmla="*/ 40 w 458"/>
                <a:gd name="T21" fmla="*/ 195 h 251"/>
                <a:gd name="T22" fmla="*/ 146 w 458"/>
                <a:gd name="T23" fmla="*/ 83 h 251"/>
                <a:gd name="T24" fmla="*/ 157 w 458"/>
                <a:gd name="T25" fmla="*/ 77 h 251"/>
                <a:gd name="T26" fmla="*/ 363 w 458"/>
                <a:gd name="T27" fmla="*/ 218 h 251"/>
                <a:gd name="T28" fmla="*/ 458 w 458"/>
                <a:gd name="T29" fmla="*/ 120 h 251"/>
                <a:gd name="T30" fmla="*/ 363 w 458"/>
                <a:gd name="T31" fmla="*/ 21 h 251"/>
                <a:gd name="T32" fmla="*/ 348 w 458"/>
                <a:gd name="T33" fmla="*/ 23 h 251"/>
                <a:gd name="T34" fmla="*/ 285 w 458"/>
                <a:gd name="T35" fmla="*/ 0 h 251"/>
                <a:gd name="T36" fmla="*/ 220 w 458"/>
                <a:gd name="T37" fmla="*/ 24 h 251"/>
                <a:gd name="T38" fmla="*/ 134 w 458"/>
                <a:gd name="T39" fmla="*/ 47 h 251"/>
                <a:gd name="T40" fmla="*/ 0 w 458"/>
                <a:gd name="T41" fmla="*/ 232 h 251"/>
                <a:gd name="T42" fmla="*/ 12 w 458"/>
                <a:gd name="T43" fmla="*/ 249 h 251"/>
                <a:gd name="T44" fmla="*/ 19 w 458"/>
                <a:gd name="T45" fmla="*/ 251 h 251"/>
                <a:gd name="T46" fmla="*/ 33 w 458"/>
                <a:gd name="T47" fmla="*/ 245 h 251"/>
                <a:gd name="T48" fmla="*/ 103 w 458"/>
                <a:gd name="T49" fmla="*/ 218 h 251"/>
                <a:gd name="T50" fmla="*/ 363 w 458"/>
                <a:gd name="T51" fmla="*/ 21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8" h="251">
                  <a:moveTo>
                    <a:pt x="157" y="77"/>
                  </a:moveTo>
                  <a:cubicBezTo>
                    <a:pt x="168" y="65"/>
                    <a:pt x="182" y="59"/>
                    <a:pt x="198" y="59"/>
                  </a:cubicBezTo>
                  <a:cubicBezTo>
                    <a:pt x="205" y="59"/>
                    <a:pt x="212" y="60"/>
                    <a:pt x="218" y="63"/>
                  </a:cubicBezTo>
                  <a:cubicBezTo>
                    <a:pt x="225" y="65"/>
                    <a:pt x="233" y="64"/>
                    <a:pt x="239" y="58"/>
                  </a:cubicBezTo>
                  <a:cubicBezTo>
                    <a:pt x="263" y="33"/>
                    <a:pt x="305" y="32"/>
                    <a:pt x="330" y="56"/>
                  </a:cubicBezTo>
                  <a:cubicBezTo>
                    <a:pt x="335" y="61"/>
                    <a:pt x="342" y="63"/>
                    <a:pt x="348" y="61"/>
                  </a:cubicBezTo>
                  <a:cubicBezTo>
                    <a:pt x="353" y="59"/>
                    <a:pt x="358" y="59"/>
                    <a:pt x="363" y="59"/>
                  </a:cubicBezTo>
                  <a:cubicBezTo>
                    <a:pt x="395" y="59"/>
                    <a:pt x="421" y="86"/>
                    <a:pt x="421" y="120"/>
                  </a:cubicBezTo>
                  <a:cubicBezTo>
                    <a:pt x="421" y="153"/>
                    <a:pt x="395" y="181"/>
                    <a:pt x="363" y="181"/>
                  </a:cubicBezTo>
                  <a:lnTo>
                    <a:pt x="103" y="181"/>
                  </a:lnTo>
                  <a:cubicBezTo>
                    <a:pt x="78" y="181"/>
                    <a:pt x="56" y="188"/>
                    <a:pt x="40" y="195"/>
                  </a:cubicBezTo>
                  <a:cubicBezTo>
                    <a:pt x="53" y="96"/>
                    <a:pt x="121" y="87"/>
                    <a:pt x="146" y="83"/>
                  </a:cubicBezTo>
                  <a:cubicBezTo>
                    <a:pt x="150" y="83"/>
                    <a:pt x="154" y="80"/>
                    <a:pt x="157" y="77"/>
                  </a:cubicBezTo>
                  <a:close/>
                  <a:moveTo>
                    <a:pt x="363" y="218"/>
                  </a:moveTo>
                  <a:cubicBezTo>
                    <a:pt x="416" y="218"/>
                    <a:pt x="458" y="174"/>
                    <a:pt x="458" y="120"/>
                  </a:cubicBezTo>
                  <a:cubicBezTo>
                    <a:pt x="458" y="65"/>
                    <a:pt x="416" y="21"/>
                    <a:pt x="363" y="21"/>
                  </a:cubicBezTo>
                  <a:cubicBezTo>
                    <a:pt x="358" y="21"/>
                    <a:pt x="353" y="22"/>
                    <a:pt x="348" y="23"/>
                  </a:cubicBezTo>
                  <a:cubicBezTo>
                    <a:pt x="330" y="8"/>
                    <a:pt x="308" y="0"/>
                    <a:pt x="285" y="0"/>
                  </a:cubicBezTo>
                  <a:cubicBezTo>
                    <a:pt x="261" y="0"/>
                    <a:pt x="239" y="9"/>
                    <a:pt x="220" y="24"/>
                  </a:cubicBezTo>
                  <a:cubicBezTo>
                    <a:pt x="191" y="17"/>
                    <a:pt x="157" y="25"/>
                    <a:pt x="134" y="47"/>
                  </a:cubicBezTo>
                  <a:cubicBezTo>
                    <a:pt x="24" y="65"/>
                    <a:pt x="0" y="157"/>
                    <a:pt x="0" y="232"/>
                  </a:cubicBezTo>
                  <a:cubicBezTo>
                    <a:pt x="0" y="240"/>
                    <a:pt x="5" y="247"/>
                    <a:pt x="12" y="249"/>
                  </a:cubicBezTo>
                  <a:cubicBezTo>
                    <a:pt x="14" y="250"/>
                    <a:pt x="17" y="251"/>
                    <a:pt x="19" y="251"/>
                  </a:cubicBezTo>
                  <a:cubicBezTo>
                    <a:pt x="24" y="251"/>
                    <a:pt x="29" y="249"/>
                    <a:pt x="33" y="245"/>
                  </a:cubicBezTo>
                  <a:cubicBezTo>
                    <a:pt x="33" y="245"/>
                    <a:pt x="60" y="218"/>
                    <a:pt x="103" y="218"/>
                  </a:cubicBezTo>
                  <a:lnTo>
                    <a:pt x="363" y="21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1" name="Freeform 146"/>
            <p:cNvSpPr>
              <a:spLocks/>
            </p:cNvSpPr>
            <p:nvPr/>
          </p:nvSpPr>
          <p:spPr bwMode="auto">
            <a:xfrm>
              <a:off x="2740026" y="3355975"/>
              <a:ext cx="384175" cy="450850"/>
            </a:xfrm>
            <a:custGeom>
              <a:avLst/>
              <a:gdLst>
                <a:gd name="T0" fmla="*/ 338 w 504"/>
                <a:gd name="T1" fmla="*/ 0 h 591"/>
                <a:gd name="T2" fmla="*/ 252 w 504"/>
                <a:gd name="T3" fmla="*/ 72 h 591"/>
                <a:gd name="T4" fmla="*/ 165 w 504"/>
                <a:gd name="T5" fmla="*/ 0 h 591"/>
                <a:gd name="T6" fmla="*/ 0 w 504"/>
                <a:gd name="T7" fmla="*/ 195 h 591"/>
                <a:gd name="T8" fmla="*/ 0 w 504"/>
                <a:gd name="T9" fmla="*/ 454 h 591"/>
                <a:gd name="T10" fmla="*/ 85 w 504"/>
                <a:gd name="T11" fmla="*/ 529 h 591"/>
                <a:gd name="T12" fmla="*/ 85 w 504"/>
                <a:gd name="T13" fmla="*/ 591 h 591"/>
                <a:gd name="T14" fmla="*/ 419 w 504"/>
                <a:gd name="T15" fmla="*/ 591 h 591"/>
                <a:gd name="T16" fmla="*/ 419 w 504"/>
                <a:gd name="T17" fmla="*/ 527 h 591"/>
                <a:gd name="T18" fmla="*/ 503 w 504"/>
                <a:gd name="T19" fmla="*/ 452 h 591"/>
                <a:gd name="T20" fmla="*/ 504 w 504"/>
                <a:gd name="T21" fmla="*/ 195 h 591"/>
                <a:gd name="T22" fmla="*/ 338 w 504"/>
                <a:gd name="T23" fmla="*/ 0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04" h="591">
                  <a:moveTo>
                    <a:pt x="338" y="0"/>
                  </a:moveTo>
                  <a:lnTo>
                    <a:pt x="252" y="72"/>
                  </a:lnTo>
                  <a:lnTo>
                    <a:pt x="165" y="0"/>
                  </a:lnTo>
                  <a:cubicBezTo>
                    <a:pt x="57" y="8"/>
                    <a:pt x="0" y="62"/>
                    <a:pt x="0" y="195"/>
                  </a:cubicBezTo>
                  <a:lnTo>
                    <a:pt x="0" y="454"/>
                  </a:lnTo>
                  <a:cubicBezTo>
                    <a:pt x="0" y="496"/>
                    <a:pt x="29" y="529"/>
                    <a:pt x="85" y="529"/>
                  </a:cubicBezTo>
                  <a:lnTo>
                    <a:pt x="85" y="591"/>
                  </a:lnTo>
                  <a:lnTo>
                    <a:pt x="419" y="591"/>
                  </a:lnTo>
                  <a:lnTo>
                    <a:pt x="419" y="527"/>
                  </a:lnTo>
                  <a:cubicBezTo>
                    <a:pt x="474" y="527"/>
                    <a:pt x="503" y="494"/>
                    <a:pt x="503" y="452"/>
                  </a:cubicBezTo>
                  <a:lnTo>
                    <a:pt x="504" y="195"/>
                  </a:lnTo>
                  <a:cubicBezTo>
                    <a:pt x="504" y="62"/>
                    <a:pt x="446" y="8"/>
                    <a:pt x="338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2" name="Freeform 147"/>
            <p:cNvSpPr>
              <a:spLocks noEditPoints="1"/>
            </p:cNvSpPr>
            <p:nvPr/>
          </p:nvSpPr>
          <p:spPr bwMode="auto">
            <a:xfrm>
              <a:off x="2800351" y="3052762"/>
              <a:ext cx="263525" cy="292100"/>
            </a:xfrm>
            <a:custGeom>
              <a:avLst/>
              <a:gdLst>
                <a:gd name="T0" fmla="*/ 288 w 347"/>
                <a:gd name="T1" fmla="*/ 146 h 385"/>
                <a:gd name="T2" fmla="*/ 288 w 347"/>
                <a:gd name="T3" fmla="*/ 169 h 385"/>
                <a:gd name="T4" fmla="*/ 288 w 347"/>
                <a:gd name="T5" fmla="*/ 169 h 385"/>
                <a:gd name="T6" fmla="*/ 174 w 347"/>
                <a:gd name="T7" fmla="*/ 162 h 385"/>
                <a:gd name="T8" fmla="*/ 174 w 347"/>
                <a:gd name="T9" fmla="*/ 162 h 385"/>
                <a:gd name="T10" fmla="*/ 59 w 347"/>
                <a:gd name="T11" fmla="*/ 169 h 385"/>
                <a:gd name="T12" fmla="*/ 59 w 347"/>
                <a:gd name="T13" fmla="*/ 169 h 385"/>
                <a:gd name="T14" fmla="*/ 59 w 347"/>
                <a:gd name="T15" fmla="*/ 146 h 385"/>
                <a:gd name="T16" fmla="*/ 107 w 347"/>
                <a:gd name="T17" fmla="*/ 58 h 385"/>
                <a:gd name="T18" fmla="*/ 96 w 347"/>
                <a:gd name="T19" fmla="*/ 140 h 385"/>
                <a:gd name="T20" fmla="*/ 129 w 347"/>
                <a:gd name="T21" fmla="*/ 138 h 385"/>
                <a:gd name="T22" fmla="*/ 137 w 347"/>
                <a:gd name="T23" fmla="*/ 36 h 385"/>
                <a:gd name="T24" fmla="*/ 211 w 347"/>
                <a:gd name="T25" fmla="*/ 36 h 385"/>
                <a:gd name="T26" fmla="*/ 218 w 347"/>
                <a:gd name="T27" fmla="*/ 138 h 385"/>
                <a:gd name="T28" fmla="*/ 252 w 347"/>
                <a:gd name="T29" fmla="*/ 140 h 385"/>
                <a:gd name="T30" fmla="*/ 240 w 347"/>
                <a:gd name="T31" fmla="*/ 58 h 385"/>
                <a:gd name="T32" fmla="*/ 288 w 347"/>
                <a:gd name="T33" fmla="*/ 146 h 385"/>
                <a:gd name="T34" fmla="*/ 347 w 347"/>
                <a:gd name="T35" fmla="*/ 196 h 385"/>
                <a:gd name="T36" fmla="*/ 320 w 347"/>
                <a:gd name="T37" fmla="*/ 176 h 385"/>
                <a:gd name="T38" fmla="*/ 320 w 347"/>
                <a:gd name="T39" fmla="*/ 146 h 385"/>
                <a:gd name="T40" fmla="*/ 244 w 347"/>
                <a:gd name="T41" fmla="*/ 23 h 385"/>
                <a:gd name="T42" fmla="*/ 213 w 347"/>
                <a:gd name="T43" fmla="*/ 0 h 385"/>
                <a:gd name="T44" fmla="*/ 134 w 347"/>
                <a:gd name="T45" fmla="*/ 0 h 385"/>
                <a:gd name="T46" fmla="*/ 104 w 347"/>
                <a:gd name="T47" fmla="*/ 23 h 385"/>
                <a:gd name="T48" fmla="*/ 27 w 347"/>
                <a:gd name="T49" fmla="*/ 146 h 385"/>
                <a:gd name="T50" fmla="*/ 27 w 347"/>
                <a:gd name="T51" fmla="*/ 176 h 385"/>
                <a:gd name="T52" fmla="*/ 0 w 347"/>
                <a:gd name="T53" fmla="*/ 196 h 385"/>
                <a:gd name="T54" fmla="*/ 40 w 347"/>
                <a:gd name="T55" fmla="*/ 220 h 385"/>
                <a:gd name="T56" fmla="*/ 37 w 347"/>
                <a:gd name="T57" fmla="*/ 247 h 385"/>
                <a:gd name="T58" fmla="*/ 174 w 347"/>
                <a:gd name="T59" fmla="*/ 385 h 385"/>
                <a:gd name="T60" fmla="*/ 311 w 347"/>
                <a:gd name="T61" fmla="*/ 247 h 385"/>
                <a:gd name="T62" fmla="*/ 308 w 347"/>
                <a:gd name="T63" fmla="*/ 219 h 385"/>
                <a:gd name="T64" fmla="*/ 347 w 347"/>
                <a:gd name="T65" fmla="*/ 196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7" h="385">
                  <a:moveTo>
                    <a:pt x="288" y="146"/>
                  </a:moveTo>
                  <a:lnTo>
                    <a:pt x="288" y="169"/>
                  </a:lnTo>
                  <a:cubicBezTo>
                    <a:pt x="288" y="169"/>
                    <a:pt x="288" y="169"/>
                    <a:pt x="288" y="169"/>
                  </a:cubicBezTo>
                  <a:cubicBezTo>
                    <a:pt x="260" y="164"/>
                    <a:pt x="223" y="162"/>
                    <a:pt x="174" y="162"/>
                  </a:cubicBezTo>
                  <a:lnTo>
                    <a:pt x="174" y="162"/>
                  </a:lnTo>
                  <a:cubicBezTo>
                    <a:pt x="125" y="162"/>
                    <a:pt x="87" y="164"/>
                    <a:pt x="59" y="169"/>
                  </a:cubicBezTo>
                  <a:lnTo>
                    <a:pt x="59" y="169"/>
                  </a:lnTo>
                  <a:lnTo>
                    <a:pt x="59" y="146"/>
                  </a:lnTo>
                  <a:cubicBezTo>
                    <a:pt x="59" y="109"/>
                    <a:pt x="78" y="77"/>
                    <a:pt x="107" y="58"/>
                  </a:cubicBezTo>
                  <a:cubicBezTo>
                    <a:pt x="108" y="78"/>
                    <a:pt x="107" y="110"/>
                    <a:pt x="96" y="140"/>
                  </a:cubicBezTo>
                  <a:cubicBezTo>
                    <a:pt x="105" y="139"/>
                    <a:pt x="117" y="138"/>
                    <a:pt x="129" y="138"/>
                  </a:cubicBezTo>
                  <a:cubicBezTo>
                    <a:pt x="142" y="93"/>
                    <a:pt x="138" y="50"/>
                    <a:pt x="137" y="36"/>
                  </a:cubicBezTo>
                  <a:lnTo>
                    <a:pt x="211" y="36"/>
                  </a:lnTo>
                  <a:cubicBezTo>
                    <a:pt x="209" y="50"/>
                    <a:pt x="206" y="93"/>
                    <a:pt x="218" y="138"/>
                  </a:cubicBezTo>
                  <a:cubicBezTo>
                    <a:pt x="231" y="138"/>
                    <a:pt x="242" y="139"/>
                    <a:pt x="252" y="140"/>
                  </a:cubicBezTo>
                  <a:cubicBezTo>
                    <a:pt x="241" y="110"/>
                    <a:pt x="240" y="78"/>
                    <a:pt x="240" y="58"/>
                  </a:cubicBezTo>
                  <a:cubicBezTo>
                    <a:pt x="274" y="79"/>
                    <a:pt x="288" y="114"/>
                    <a:pt x="288" y="146"/>
                  </a:cubicBezTo>
                  <a:close/>
                  <a:moveTo>
                    <a:pt x="347" y="196"/>
                  </a:moveTo>
                  <a:cubicBezTo>
                    <a:pt x="347" y="189"/>
                    <a:pt x="338" y="182"/>
                    <a:pt x="320" y="176"/>
                  </a:cubicBezTo>
                  <a:lnTo>
                    <a:pt x="320" y="146"/>
                  </a:lnTo>
                  <a:cubicBezTo>
                    <a:pt x="320" y="93"/>
                    <a:pt x="289" y="47"/>
                    <a:pt x="244" y="23"/>
                  </a:cubicBezTo>
                  <a:cubicBezTo>
                    <a:pt x="240" y="10"/>
                    <a:pt x="228" y="0"/>
                    <a:pt x="213" y="0"/>
                  </a:cubicBezTo>
                  <a:lnTo>
                    <a:pt x="134" y="0"/>
                  </a:lnTo>
                  <a:cubicBezTo>
                    <a:pt x="120" y="0"/>
                    <a:pt x="107" y="10"/>
                    <a:pt x="104" y="23"/>
                  </a:cubicBezTo>
                  <a:cubicBezTo>
                    <a:pt x="58" y="47"/>
                    <a:pt x="27" y="93"/>
                    <a:pt x="27" y="146"/>
                  </a:cubicBezTo>
                  <a:lnTo>
                    <a:pt x="27" y="176"/>
                  </a:lnTo>
                  <a:cubicBezTo>
                    <a:pt x="9" y="182"/>
                    <a:pt x="0" y="189"/>
                    <a:pt x="0" y="196"/>
                  </a:cubicBezTo>
                  <a:cubicBezTo>
                    <a:pt x="0" y="205"/>
                    <a:pt x="14" y="214"/>
                    <a:pt x="40" y="220"/>
                  </a:cubicBezTo>
                  <a:cubicBezTo>
                    <a:pt x="38" y="229"/>
                    <a:pt x="37" y="238"/>
                    <a:pt x="37" y="247"/>
                  </a:cubicBezTo>
                  <a:cubicBezTo>
                    <a:pt x="37" y="323"/>
                    <a:pt x="99" y="385"/>
                    <a:pt x="174" y="385"/>
                  </a:cubicBezTo>
                  <a:cubicBezTo>
                    <a:pt x="250" y="385"/>
                    <a:pt x="311" y="323"/>
                    <a:pt x="311" y="247"/>
                  </a:cubicBezTo>
                  <a:cubicBezTo>
                    <a:pt x="311" y="238"/>
                    <a:pt x="310" y="228"/>
                    <a:pt x="308" y="219"/>
                  </a:cubicBezTo>
                  <a:cubicBezTo>
                    <a:pt x="334" y="213"/>
                    <a:pt x="347" y="205"/>
                    <a:pt x="347" y="19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43" name="Wielding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49963" y="4371485"/>
            <a:ext cx="508000" cy="536796"/>
            <a:chOff x="5656263" y="5905500"/>
            <a:chExt cx="855663" cy="844550"/>
          </a:xfrm>
          <a:solidFill>
            <a:srgbClr val="0054C5"/>
          </a:solidFill>
        </p:grpSpPr>
        <p:sp>
          <p:nvSpPr>
            <p:cNvPr id="44" name="Freeform 188"/>
            <p:cNvSpPr>
              <a:spLocks/>
            </p:cNvSpPr>
            <p:nvPr/>
          </p:nvSpPr>
          <p:spPr bwMode="auto">
            <a:xfrm>
              <a:off x="6294438" y="6340475"/>
              <a:ext cx="139700" cy="68263"/>
            </a:xfrm>
            <a:custGeom>
              <a:avLst/>
              <a:gdLst>
                <a:gd name="T0" fmla="*/ 176 w 182"/>
                <a:gd name="T1" fmla="*/ 60 h 89"/>
                <a:gd name="T2" fmla="*/ 158 w 182"/>
                <a:gd name="T3" fmla="*/ 38 h 89"/>
                <a:gd name="T4" fmla="*/ 142 w 182"/>
                <a:gd name="T5" fmla="*/ 15 h 89"/>
                <a:gd name="T6" fmla="*/ 94 w 182"/>
                <a:gd name="T7" fmla="*/ 3 h 89"/>
                <a:gd name="T8" fmla="*/ 14 w 182"/>
                <a:gd name="T9" fmla="*/ 54 h 89"/>
                <a:gd name="T10" fmla="*/ 0 w 182"/>
                <a:gd name="T11" fmla="*/ 66 h 89"/>
                <a:gd name="T12" fmla="*/ 45 w 182"/>
                <a:gd name="T13" fmla="*/ 71 h 89"/>
                <a:gd name="T14" fmla="*/ 98 w 182"/>
                <a:gd name="T15" fmla="*/ 36 h 89"/>
                <a:gd name="T16" fmla="*/ 120 w 182"/>
                <a:gd name="T17" fmla="*/ 41 h 89"/>
                <a:gd name="T18" fmla="*/ 125 w 182"/>
                <a:gd name="T19" fmla="*/ 47 h 89"/>
                <a:gd name="T20" fmla="*/ 119 w 182"/>
                <a:gd name="T21" fmla="*/ 71 h 89"/>
                <a:gd name="T22" fmla="*/ 120 w 182"/>
                <a:gd name="T23" fmla="*/ 78 h 89"/>
                <a:gd name="T24" fmla="*/ 156 w 182"/>
                <a:gd name="T25" fmla="*/ 82 h 89"/>
                <a:gd name="T26" fmla="*/ 182 w 182"/>
                <a:gd name="T27" fmla="*/ 89 h 89"/>
                <a:gd name="T28" fmla="*/ 176 w 182"/>
                <a:gd name="T29" fmla="*/ 6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2" h="89">
                  <a:moveTo>
                    <a:pt x="176" y="60"/>
                  </a:moveTo>
                  <a:cubicBezTo>
                    <a:pt x="174" y="49"/>
                    <a:pt x="167" y="41"/>
                    <a:pt x="158" y="38"/>
                  </a:cubicBezTo>
                  <a:cubicBezTo>
                    <a:pt x="155" y="30"/>
                    <a:pt x="150" y="22"/>
                    <a:pt x="142" y="15"/>
                  </a:cubicBezTo>
                  <a:cubicBezTo>
                    <a:pt x="133" y="8"/>
                    <a:pt x="118" y="0"/>
                    <a:pt x="94" y="3"/>
                  </a:cubicBezTo>
                  <a:cubicBezTo>
                    <a:pt x="66" y="6"/>
                    <a:pt x="40" y="31"/>
                    <a:pt x="14" y="54"/>
                  </a:cubicBezTo>
                  <a:cubicBezTo>
                    <a:pt x="10" y="58"/>
                    <a:pt x="4" y="63"/>
                    <a:pt x="0" y="66"/>
                  </a:cubicBezTo>
                  <a:lnTo>
                    <a:pt x="45" y="71"/>
                  </a:lnTo>
                  <a:cubicBezTo>
                    <a:pt x="64" y="53"/>
                    <a:pt x="83" y="38"/>
                    <a:pt x="98" y="36"/>
                  </a:cubicBezTo>
                  <a:cubicBezTo>
                    <a:pt x="108" y="35"/>
                    <a:pt x="115" y="36"/>
                    <a:pt x="120" y="41"/>
                  </a:cubicBezTo>
                  <a:cubicBezTo>
                    <a:pt x="122" y="42"/>
                    <a:pt x="124" y="45"/>
                    <a:pt x="125" y="47"/>
                  </a:cubicBezTo>
                  <a:cubicBezTo>
                    <a:pt x="120" y="53"/>
                    <a:pt x="117" y="62"/>
                    <a:pt x="119" y="71"/>
                  </a:cubicBezTo>
                  <a:lnTo>
                    <a:pt x="120" y="78"/>
                  </a:lnTo>
                  <a:lnTo>
                    <a:pt x="156" y="82"/>
                  </a:lnTo>
                  <a:cubicBezTo>
                    <a:pt x="160" y="82"/>
                    <a:pt x="175" y="86"/>
                    <a:pt x="182" y="89"/>
                  </a:cubicBezTo>
                  <a:lnTo>
                    <a:pt x="176" y="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5" name="Freeform 189"/>
            <p:cNvSpPr>
              <a:spLocks/>
            </p:cNvSpPr>
            <p:nvPr/>
          </p:nvSpPr>
          <p:spPr bwMode="auto">
            <a:xfrm>
              <a:off x="6107113" y="5905500"/>
              <a:ext cx="257175" cy="285750"/>
            </a:xfrm>
            <a:custGeom>
              <a:avLst/>
              <a:gdLst>
                <a:gd name="T0" fmla="*/ 265 w 337"/>
                <a:gd name="T1" fmla="*/ 221 h 375"/>
                <a:gd name="T2" fmla="*/ 267 w 337"/>
                <a:gd name="T3" fmla="*/ 211 h 375"/>
                <a:gd name="T4" fmla="*/ 262 w 337"/>
                <a:gd name="T5" fmla="*/ 99 h 375"/>
                <a:gd name="T6" fmla="*/ 188 w 337"/>
                <a:gd name="T7" fmla="*/ 36 h 375"/>
                <a:gd name="T8" fmla="*/ 153 w 337"/>
                <a:gd name="T9" fmla="*/ 30 h 375"/>
                <a:gd name="T10" fmla="*/ 29 w 337"/>
                <a:gd name="T11" fmla="*/ 122 h 375"/>
                <a:gd name="T12" fmla="*/ 15 w 337"/>
                <a:gd name="T13" fmla="*/ 140 h 375"/>
                <a:gd name="T14" fmla="*/ 0 w 337"/>
                <a:gd name="T15" fmla="*/ 114 h 375"/>
                <a:gd name="T16" fmla="*/ 153 w 337"/>
                <a:gd name="T17" fmla="*/ 0 h 375"/>
                <a:gd name="T18" fmla="*/ 197 w 337"/>
                <a:gd name="T19" fmla="*/ 7 h 375"/>
                <a:gd name="T20" fmla="*/ 295 w 337"/>
                <a:gd name="T21" fmla="*/ 221 h 375"/>
                <a:gd name="T22" fmla="*/ 303 w 337"/>
                <a:gd name="T23" fmla="*/ 225 h 375"/>
                <a:gd name="T24" fmla="*/ 310 w 337"/>
                <a:gd name="T25" fmla="*/ 228 h 375"/>
                <a:gd name="T26" fmla="*/ 335 w 337"/>
                <a:gd name="T27" fmla="*/ 245 h 375"/>
                <a:gd name="T28" fmla="*/ 337 w 337"/>
                <a:gd name="T29" fmla="*/ 252 h 375"/>
                <a:gd name="T30" fmla="*/ 331 w 337"/>
                <a:gd name="T31" fmla="*/ 269 h 375"/>
                <a:gd name="T32" fmla="*/ 323 w 337"/>
                <a:gd name="T33" fmla="*/ 274 h 375"/>
                <a:gd name="T34" fmla="*/ 318 w 337"/>
                <a:gd name="T35" fmla="*/ 274 h 375"/>
                <a:gd name="T36" fmla="*/ 265 w 337"/>
                <a:gd name="T37" fmla="*/ 257 h 375"/>
                <a:gd name="T38" fmla="*/ 129 w 337"/>
                <a:gd name="T39" fmla="*/ 375 h 375"/>
                <a:gd name="T40" fmla="*/ 83 w 337"/>
                <a:gd name="T41" fmla="*/ 367 h 375"/>
                <a:gd name="T42" fmla="*/ 71 w 337"/>
                <a:gd name="T43" fmla="*/ 336 h 375"/>
                <a:gd name="T44" fmla="*/ 40 w 337"/>
                <a:gd name="T45" fmla="*/ 314 h 375"/>
                <a:gd name="T46" fmla="*/ 19 w 337"/>
                <a:gd name="T47" fmla="*/ 147 h 375"/>
                <a:gd name="T48" fmla="*/ 261 w 337"/>
                <a:gd name="T49" fmla="*/ 224 h 375"/>
                <a:gd name="T50" fmla="*/ 265 w 337"/>
                <a:gd name="T51" fmla="*/ 221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7" h="375">
                  <a:moveTo>
                    <a:pt x="265" y="221"/>
                  </a:moveTo>
                  <a:cubicBezTo>
                    <a:pt x="265" y="218"/>
                    <a:pt x="266" y="215"/>
                    <a:pt x="267" y="211"/>
                  </a:cubicBezTo>
                  <a:cubicBezTo>
                    <a:pt x="280" y="172"/>
                    <a:pt x="279" y="132"/>
                    <a:pt x="262" y="99"/>
                  </a:cubicBezTo>
                  <a:cubicBezTo>
                    <a:pt x="247" y="68"/>
                    <a:pt x="221" y="46"/>
                    <a:pt x="188" y="36"/>
                  </a:cubicBezTo>
                  <a:cubicBezTo>
                    <a:pt x="177" y="32"/>
                    <a:pt x="165" y="30"/>
                    <a:pt x="153" y="30"/>
                  </a:cubicBezTo>
                  <a:cubicBezTo>
                    <a:pt x="92" y="30"/>
                    <a:pt x="42" y="77"/>
                    <a:pt x="29" y="122"/>
                  </a:cubicBezTo>
                  <a:cubicBezTo>
                    <a:pt x="27" y="130"/>
                    <a:pt x="22" y="137"/>
                    <a:pt x="15" y="140"/>
                  </a:cubicBezTo>
                  <a:lnTo>
                    <a:pt x="0" y="114"/>
                  </a:lnTo>
                  <a:cubicBezTo>
                    <a:pt x="17" y="53"/>
                    <a:pt x="81" y="0"/>
                    <a:pt x="153" y="0"/>
                  </a:cubicBezTo>
                  <a:cubicBezTo>
                    <a:pt x="167" y="0"/>
                    <a:pt x="182" y="2"/>
                    <a:pt x="197" y="7"/>
                  </a:cubicBezTo>
                  <a:cubicBezTo>
                    <a:pt x="281" y="34"/>
                    <a:pt x="329" y="124"/>
                    <a:pt x="295" y="221"/>
                  </a:cubicBezTo>
                  <a:lnTo>
                    <a:pt x="303" y="225"/>
                  </a:lnTo>
                  <a:cubicBezTo>
                    <a:pt x="305" y="225"/>
                    <a:pt x="309" y="227"/>
                    <a:pt x="310" y="228"/>
                  </a:cubicBezTo>
                  <a:lnTo>
                    <a:pt x="335" y="245"/>
                  </a:lnTo>
                  <a:cubicBezTo>
                    <a:pt x="337" y="247"/>
                    <a:pt x="337" y="250"/>
                    <a:pt x="337" y="252"/>
                  </a:cubicBezTo>
                  <a:lnTo>
                    <a:pt x="331" y="269"/>
                  </a:lnTo>
                  <a:cubicBezTo>
                    <a:pt x="330" y="272"/>
                    <a:pt x="327" y="274"/>
                    <a:pt x="323" y="274"/>
                  </a:cubicBezTo>
                  <a:cubicBezTo>
                    <a:pt x="322" y="274"/>
                    <a:pt x="320" y="274"/>
                    <a:pt x="318" y="274"/>
                  </a:cubicBezTo>
                  <a:lnTo>
                    <a:pt x="265" y="257"/>
                  </a:lnTo>
                  <a:cubicBezTo>
                    <a:pt x="256" y="324"/>
                    <a:pt x="198" y="375"/>
                    <a:pt x="129" y="375"/>
                  </a:cubicBezTo>
                  <a:cubicBezTo>
                    <a:pt x="113" y="375"/>
                    <a:pt x="97" y="373"/>
                    <a:pt x="83" y="367"/>
                  </a:cubicBezTo>
                  <a:cubicBezTo>
                    <a:pt x="83" y="356"/>
                    <a:pt x="79" y="345"/>
                    <a:pt x="71" y="336"/>
                  </a:cubicBezTo>
                  <a:cubicBezTo>
                    <a:pt x="64" y="328"/>
                    <a:pt x="52" y="321"/>
                    <a:pt x="40" y="314"/>
                  </a:cubicBezTo>
                  <a:cubicBezTo>
                    <a:pt x="51" y="266"/>
                    <a:pt x="46" y="194"/>
                    <a:pt x="19" y="147"/>
                  </a:cubicBezTo>
                  <a:lnTo>
                    <a:pt x="261" y="224"/>
                  </a:lnTo>
                  <a:cubicBezTo>
                    <a:pt x="263" y="224"/>
                    <a:pt x="265" y="221"/>
                    <a:pt x="265" y="22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6" name="Freeform 190"/>
            <p:cNvSpPr>
              <a:spLocks/>
            </p:cNvSpPr>
            <p:nvPr/>
          </p:nvSpPr>
          <p:spPr bwMode="auto">
            <a:xfrm>
              <a:off x="5986463" y="6211888"/>
              <a:ext cx="461963" cy="327025"/>
            </a:xfrm>
            <a:custGeom>
              <a:avLst/>
              <a:gdLst>
                <a:gd name="T0" fmla="*/ 207 w 607"/>
                <a:gd name="T1" fmla="*/ 327 h 430"/>
                <a:gd name="T2" fmla="*/ 144 w 607"/>
                <a:gd name="T3" fmla="*/ 200 h 430"/>
                <a:gd name="T4" fmla="*/ 184 w 607"/>
                <a:gd name="T5" fmla="*/ 189 h 430"/>
                <a:gd name="T6" fmla="*/ 253 w 607"/>
                <a:gd name="T7" fmla="*/ 332 h 430"/>
                <a:gd name="T8" fmla="*/ 282 w 607"/>
                <a:gd name="T9" fmla="*/ 349 h 430"/>
                <a:gd name="T10" fmla="*/ 312 w 607"/>
                <a:gd name="T11" fmla="*/ 394 h 430"/>
                <a:gd name="T12" fmla="*/ 330 w 607"/>
                <a:gd name="T13" fmla="*/ 397 h 430"/>
                <a:gd name="T14" fmla="*/ 542 w 607"/>
                <a:gd name="T15" fmla="*/ 397 h 430"/>
                <a:gd name="T16" fmla="*/ 567 w 607"/>
                <a:gd name="T17" fmla="*/ 393 h 430"/>
                <a:gd name="T18" fmla="*/ 571 w 607"/>
                <a:gd name="T19" fmla="*/ 415 h 430"/>
                <a:gd name="T20" fmla="*/ 591 w 607"/>
                <a:gd name="T21" fmla="*/ 428 h 430"/>
                <a:gd name="T22" fmla="*/ 604 w 607"/>
                <a:gd name="T23" fmla="*/ 409 h 430"/>
                <a:gd name="T24" fmla="*/ 597 w 607"/>
                <a:gd name="T25" fmla="*/ 373 h 430"/>
                <a:gd name="T26" fmla="*/ 607 w 607"/>
                <a:gd name="T27" fmla="*/ 340 h 430"/>
                <a:gd name="T28" fmla="*/ 558 w 607"/>
                <a:gd name="T29" fmla="*/ 284 h 430"/>
                <a:gd name="T30" fmla="*/ 385 w 607"/>
                <a:gd name="T31" fmla="*/ 266 h 430"/>
                <a:gd name="T32" fmla="*/ 311 w 607"/>
                <a:gd name="T33" fmla="*/ 92 h 430"/>
                <a:gd name="T34" fmla="*/ 235 w 607"/>
                <a:gd name="T35" fmla="*/ 0 h 430"/>
                <a:gd name="T36" fmla="*/ 184 w 607"/>
                <a:gd name="T37" fmla="*/ 39 h 430"/>
                <a:gd name="T38" fmla="*/ 165 w 607"/>
                <a:gd name="T39" fmla="*/ 36 h 430"/>
                <a:gd name="T40" fmla="*/ 143 w 607"/>
                <a:gd name="T41" fmla="*/ 29 h 430"/>
                <a:gd name="T42" fmla="*/ 10 w 607"/>
                <a:gd name="T43" fmla="*/ 152 h 430"/>
                <a:gd name="T44" fmla="*/ 0 w 607"/>
                <a:gd name="T45" fmla="*/ 210 h 430"/>
                <a:gd name="T46" fmla="*/ 16 w 607"/>
                <a:gd name="T47" fmla="*/ 244 h 430"/>
                <a:gd name="T48" fmla="*/ 83 w 607"/>
                <a:gd name="T49" fmla="*/ 401 h 430"/>
                <a:gd name="T50" fmla="*/ 207 w 607"/>
                <a:gd name="T51" fmla="*/ 327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07" h="430">
                  <a:moveTo>
                    <a:pt x="207" y="327"/>
                  </a:moveTo>
                  <a:lnTo>
                    <a:pt x="144" y="200"/>
                  </a:lnTo>
                  <a:lnTo>
                    <a:pt x="184" y="189"/>
                  </a:lnTo>
                  <a:cubicBezTo>
                    <a:pt x="203" y="229"/>
                    <a:pt x="232" y="289"/>
                    <a:pt x="253" y="332"/>
                  </a:cubicBezTo>
                  <a:cubicBezTo>
                    <a:pt x="265" y="336"/>
                    <a:pt x="275" y="343"/>
                    <a:pt x="282" y="349"/>
                  </a:cubicBezTo>
                  <a:cubicBezTo>
                    <a:pt x="298" y="363"/>
                    <a:pt x="307" y="380"/>
                    <a:pt x="312" y="394"/>
                  </a:cubicBezTo>
                  <a:cubicBezTo>
                    <a:pt x="318" y="396"/>
                    <a:pt x="324" y="397"/>
                    <a:pt x="330" y="397"/>
                  </a:cubicBezTo>
                  <a:lnTo>
                    <a:pt x="542" y="397"/>
                  </a:lnTo>
                  <a:cubicBezTo>
                    <a:pt x="551" y="397"/>
                    <a:pt x="560" y="395"/>
                    <a:pt x="567" y="393"/>
                  </a:cubicBezTo>
                  <a:lnTo>
                    <a:pt x="571" y="415"/>
                  </a:lnTo>
                  <a:cubicBezTo>
                    <a:pt x="573" y="424"/>
                    <a:pt x="582" y="430"/>
                    <a:pt x="591" y="428"/>
                  </a:cubicBezTo>
                  <a:cubicBezTo>
                    <a:pt x="600" y="427"/>
                    <a:pt x="605" y="417"/>
                    <a:pt x="604" y="409"/>
                  </a:cubicBezTo>
                  <a:lnTo>
                    <a:pt x="597" y="373"/>
                  </a:lnTo>
                  <a:cubicBezTo>
                    <a:pt x="603" y="364"/>
                    <a:pt x="607" y="353"/>
                    <a:pt x="607" y="340"/>
                  </a:cubicBezTo>
                  <a:cubicBezTo>
                    <a:pt x="607" y="310"/>
                    <a:pt x="591" y="289"/>
                    <a:pt x="558" y="284"/>
                  </a:cubicBezTo>
                  <a:lnTo>
                    <a:pt x="385" y="266"/>
                  </a:lnTo>
                  <a:lnTo>
                    <a:pt x="311" y="92"/>
                  </a:lnTo>
                  <a:cubicBezTo>
                    <a:pt x="293" y="46"/>
                    <a:pt x="266" y="17"/>
                    <a:pt x="235" y="0"/>
                  </a:cubicBezTo>
                  <a:cubicBezTo>
                    <a:pt x="227" y="28"/>
                    <a:pt x="204" y="39"/>
                    <a:pt x="184" y="39"/>
                  </a:cubicBezTo>
                  <a:cubicBezTo>
                    <a:pt x="178" y="39"/>
                    <a:pt x="172" y="38"/>
                    <a:pt x="165" y="36"/>
                  </a:cubicBezTo>
                  <a:lnTo>
                    <a:pt x="143" y="29"/>
                  </a:lnTo>
                  <a:cubicBezTo>
                    <a:pt x="119" y="88"/>
                    <a:pt x="70" y="133"/>
                    <a:pt x="10" y="152"/>
                  </a:cubicBezTo>
                  <a:cubicBezTo>
                    <a:pt x="7" y="167"/>
                    <a:pt x="3" y="188"/>
                    <a:pt x="0" y="210"/>
                  </a:cubicBezTo>
                  <a:cubicBezTo>
                    <a:pt x="6" y="221"/>
                    <a:pt x="11" y="232"/>
                    <a:pt x="16" y="244"/>
                  </a:cubicBezTo>
                  <a:lnTo>
                    <a:pt x="83" y="401"/>
                  </a:lnTo>
                  <a:cubicBezTo>
                    <a:pt x="116" y="372"/>
                    <a:pt x="159" y="329"/>
                    <a:pt x="207" y="3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7" name="Rectangle 191"/>
            <p:cNvSpPr>
              <a:spLocks noChangeArrowheads="1"/>
            </p:cNvSpPr>
            <p:nvPr/>
          </p:nvSpPr>
          <p:spPr bwMode="auto">
            <a:xfrm>
              <a:off x="6354763" y="6548438"/>
              <a:ext cx="157163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8" name="Freeform 192"/>
            <p:cNvSpPr>
              <a:spLocks/>
            </p:cNvSpPr>
            <p:nvPr/>
          </p:nvSpPr>
          <p:spPr bwMode="auto">
            <a:xfrm>
              <a:off x="6061076" y="6483350"/>
              <a:ext cx="155575" cy="76200"/>
            </a:xfrm>
            <a:custGeom>
              <a:avLst/>
              <a:gdLst>
                <a:gd name="T0" fmla="*/ 181 w 205"/>
                <a:gd name="T1" fmla="*/ 93 h 99"/>
                <a:gd name="T2" fmla="*/ 144 w 205"/>
                <a:gd name="T3" fmla="*/ 89 h 99"/>
                <a:gd name="T4" fmla="*/ 142 w 205"/>
                <a:gd name="T5" fmla="*/ 80 h 99"/>
                <a:gd name="T6" fmla="*/ 149 w 205"/>
                <a:gd name="T7" fmla="*/ 55 h 99"/>
                <a:gd name="T8" fmla="*/ 140 w 205"/>
                <a:gd name="T9" fmla="*/ 42 h 99"/>
                <a:gd name="T10" fmla="*/ 111 w 205"/>
                <a:gd name="T11" fmla="*/ 36 h 99"/>
                <a:gd name="T12" fmla="*/ 45 w 205"/>
                <a:gd name="T13" fmla="*/ 79 h 99"/>
                <a:gd name="T14" fmla="*/ 0 w 205"/>
                <a:gd name="T15" fmla="*/ 75 h 99"/>
                <a:gd name="T16" fmla="*/ 12 w 205"/>
                <a:gd name="T17" fmla="*/ 64 h 99"/>
                <a:gd name="T18" fmla="*/ 107 w 205"/>
                <a:gd name="T19" fmla="*/ 3 h 99"/>
                <a:gd name="T20" fmla="*/ 162 w 205"/>
                <a:gd name="T21" fmla="*/ 17 h 99"/>
                <a:gd name="T22" fmla="*/ 181 w 205"/>
                <a:gd name="T23" fmla="*/ 48 h 99"/>
                <a:gd name="T24" fmla="*/ 199 w 205"/>
                <a:gd name="T25" fmla="*/ 69 h 99"/>
                <a:gd name="T26" fmla="*/ 205 w 205"/>
                <a:gd name="T27" fmla="*/ 99 h 99"/>
                <a:gd name="T28" fmla="*/ 181 w 205"/>
                <a:gd name="T29" fmla="*/ 93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5" h="99">
                  <a:moveTo>
                    <a:pt x="181" y="93"/>
                  </a:moveTo>
                  <a:lnTo>
                    <a:pt x="144" y="89"/>
                  </a:lnTo>
                  <a:lnTo>
                    <a:pt x="142" y="80"/>
                  </a:lnTo>
                  <a:cubicBezTo>
                    <a:pt x="140" y="71"/>
                    <a:pt x="143" y="62"/>
                    <a:pt x="149" y="55"/>
                  </a:cubicBezTo>
                  <a:cubicBezTo>
                    <a:pt x="147" y="51"/>
                    <a:pt x="144" y="46"/>
                    <a:pt x="140" y="42"/>
                  </a:cubicBezTo>
                  <a:cubicBezTo>
                    <a:pt x="133" y="37"/>
                    <a:pt x="123" y="35"/>
                    <a:pt x="111" y="36"/>
                  </a:cubicBezTo>
                  <a:cubicBezTo>
                    <a:pt x="91" y="38"/>
                    <a:pt x="68" y="58"/>
                    <a:pt x="45" y="79"/>
                  </a:cubicBezTo>
                  <a:lnTo>
                    <a:pt x="0" y="75"/>
                  </a:lnTo>
                  <a:cubicBezTo>
                    <a:pt x="4" y="71"/>
                    <a:pt x="8" y="67"/>
                    <a:pt x="12" y="64"/>
                  </a:cubicBezTo>
                  <a:cubicBezTo>
                    <a:pt x="43" y="36"/>
                    <a:pt x="74" y="7"/>
                    <a:pt x="107" y="3"/>
                  </a:cubicBezTo>
                  <a:cubicBezTo>
                    <a:pt x="129" y="0"/>
                    <a:pt x="147" y="5"/>
                    <a:pt x="162" y="17"/>
                  </a:cubicBezTo>
                  <a:cubicBezTo>
                    <a:pt x="172" y="26"/>
                    <a:pt x="178" y="38"/>
                    <a:pt x="181" y="48"/>
                  </a:cubicBezTo>
                  <a:cubicBezTo>
                    <a:pt x="190" y="51"/>
                    <a:pt x="197" y="59"/>
                    <a:pt x="199" y="69"/>
                  </a:cubicBezTo>
                  <a:lnTo>
                    <a:pt x="205" y="99"/>
                  </a:lnTo>
                  <a:cubicBezTo>
                    <a:pt x="198" y="97"/>
                    <a:pt x="188" y="94"/>
                    <a:pt x="181" y="93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49" name="Freeform 193"/>
            <p:cNvSpPr>
              <a:spLocks noEditPoints="1"/>
            </p:cNvSpPr>
            <p:nvPr/>
          </p:nvSpPr>
          <p:spPr bwMode="auto">
            <a:xfrm>
              <a:off x="5797551" y="5957888"/>
              <a:ext cx="341313" cy="344488"/>
            </a:xfrm>
            <a:custGeom>
              <a:avLst/>
              <a:gdLst>
                <a:gd name="T0" fmla="*/ 362 w 447"/>
                <a:gd name="T1" fmla="*/ 255 h 452"/>
                <a:gd name="T2" fmla="*/ 360 w 447"/>
                <a:gd name="T3" fmla="*/ 266 h 452"/>
                <a:gd name="T4" fmla="*/ 355 w 447"/>
                <a:gd name="T5" fmla="*/ 269 h 452"/>
                <a:gd name="T6" fmla="*/ 59 w 447"/>
                <a:gd name="T7" fmla="*/ 176 h 452"/>
                <a:gd name="T8" fmla="*/ 56 w 447"/>
                <a:gd name="T9" fmla="*/ 173 h 452"/>
                <a:gd name="T10" fmla="*/ 58 w 447"/>
                <a:gd name="T11" fmla="*/ 169 h 452"/>
                <a:gd name="T12" fmla="*/ 76 w 447"/>
                <a:gd name="T13" fmla="*/ 147 h 452"/>
                <a:gd name="T14" fmla="*/ 225 w 447"/>
                <a:gd name="T15" fmla="*/ 36 h 452"/>
                <a:gd name="T16" fmla="*/ 267 w 447"/>
                <a:gd name="T17" fmla="*/ 43 h 452"/>
                <a:gd name="T18" fmla="*/ 356 w 447"/>
                <a:gd name="T19" fmla="*/ 119 h 452"/>
                <a:gd name="T20" fmla="*/ 362 w 447"/>
                <a:gd name="T21" fmla="*/ 255 h 452"/>
                <a:gd name="T22" fmla="*/ 444 w 447"/>
                <a:gd name="T23" fmla="*/ 295 h 452"/>
                <a:gd name="T24" fmla="*/ 414 w 447"/>
                <a:gd name="T25" fmla="*/ 275 h 452"/>
                <a:gd name="T26" fmla="*/ 406 w 447"/>
                <a:gd name="T27" fmla="*/ 271 h 452"/>
                <a:gd name="T28" fmla="*/ 396 w 447"/>
                <a:gd name="T29" fmla="*/ 267 h 452"/>
                <a:gd name="T30" fmla="*/ 279 w 447"/>
                <a:gd name="T31" fmla="*/ 8 h 452"/>
                <a:gd name="T32" fmla="*/ 225 w 447"/>
                <a:gd name="T33" fmla="*/ 0 h 452"/>
                <a:gd name="T34" fmla="*/ 41 w 447"/>
                <a:gd name="T35" fmla="*/ 137 h 452"/>
                <a:gd name="T36" fmla="*/ 5 w 447"/>
                <a:gd name="T37" fmla="*/ 161 h 452"/>
                <a:gd name="T38" fmla="*/ 28 w 447"/>
                <a:gd name="T39" fmla="*/ 205 h 452"/>
                <a:gd name="T40" fmla="*/ 49 w 447"/>
                <a:gd name="T41" fmla="*/ 211 h 452"/>
                <a:gd name="T42" fmla="*/ 30 w 447"/>
                <a:gd name="T43" fmla="*/ 287 h 452"/>
                <a:gd name="T44" fmla="*/ 196 w 447"/>
                <a:gd name="T45" fmla="*/ 452 h 452"/>
                <a:gd name="T46" fmla="*/ 360 w 447"/>
                <a:gd name="T47" fmla="*/ 309 h 452"/>
                <a:gd name="T48" fmla="*/ 424 w 447"/>
                <a:gd name="T49" fmla="*/ 329 h 452"/>
                <a:gd name="T50" fmla="*/ 430 w 447"/>
                <a:gd name="T51" fmla="*/ 330 h 452"/>
                <a:gd name="T52" fmla="*/ 440 w 447"/>
                <a:gd name="T53" fmla="*/ 324 h 452"/>
                <a:gd name="T54" fmla="*/ 446 w 447"/>
                <a:gd name="T55" fmla="*/ 303 h 452"/>
                <a:gd name="T56" fmla="*/ 444 w 447"/>
                <a:gd name="T57" fmla="*/ 29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7" h="452">
                  <a:moveTo>
                    <a:pt x="362" y="255"/>
                  </a:moveTo>
                  <a:cubicBezTo>
                    <a:pt x="361" y="258"/>
                    <a:pt x="360" y="262"/>
                    <a:pt x="360" y="266"/>
                  </a:cubicBezTo>
                  <a:cubicBezTo>
                    <a:pt x="360" y="269"/>
                    <a:pt x="358" y="270"/>
                    <a:pt x="355" y="269"/>
                  </a:cubicBezTo>
                  <a:lnTo>
                    <a:pt x="59" y="176"/>
                  </a:lnTo>
                  <a:cubicBezTo>
                    <a:pt x="57" y="176"/>
                    <a:pt x="56" y="174"/>
                    <a:pt x="56" y="173"/>
                  </a:cubicBezTo>
                  <a:cubicBezTo>
                    <a:pt x="56" y="172"/>
                    <a:pt x="57" y="170"/>
                    <a:pt x="58" y="169"/>
                  </a:cubicBezTo>
                  <a:cubicBezTo>
                    <a:pt x="67" y="165"/>
                    <a:pt x="74" y="157"/>
                    <a:pt x="76" y="147"/>
                  </a:cubicBezTo>
                  <a:cubicBezTo>
                    <a:pt x="92" y="93"/>
                    <a:pt x="151" y="37"/>
                    <a:pt x="225" y="36"/>
                  </a:cubicBezTo>
                  <a:cubicBezTo>
                    <a:pt x="239" y="37"/>
                    <a:pt x="254" y="39"/>
                    <a:pt x="267" y="43"/>
                  </a:cubicBezTo>
                  <a:cubicBezTo>
                    <a:pt x="306" y="56"/>
                    <a:pt x="338" y="83"/>
                    <a:pt x="356" y="119"/>
                  </a:cubicBezTo>
                  <a:cubicBezTo>
                    <a:pt x="376" y="159"/>
                    <a:pt x="378" y="207"/>
                    <a:pt x="362" y="255"/>
                  </a:cubicBezTo>
                  <a:close/>
                  <a:moveTo>
                    <a:pt x="444" y="295"/>
                  </a:moveTo>
                  <a:lnTo>
                    <a:pt x="414" y="275"/>
                  </a:lnTo>
                  <a:cubicBezTo>
                    <a:pt x="413" y="273"/>
                    <a:pt x="407" y="271"/>
                    <a:pt x="406" y="271"/>
                  </a:cubicBezTo>
                  <a:lnTo>
                    <a:pt x="396" y="267"/>
                  </a:lnTo>
                  <a:cubicBezTo>
                    <a:pt x="437" y="150"/>
                    <a:pt x="379" y="41"/>
                    <a:pt x="279" y="8"/>
                  </a:cubicBezTo>
                  <a:cubicBezTo>
                    <a:pt x="260" y="2"/>
                    <a:pt x="242" y="0"/>
                    <a:pt x="225" y="0"/>
                  </a:cubicBezTo>
                  <a:cubicBezTo>
                    <a:pt x="138" y="0"/>
                    <a:pt x="62" y="64"/>
                    <a:pt x="41" y="137"/>
                  </a:cubicBezTo>
                  <a:cubicBezTo>
                    <a:pt x="28" y="137"/>
                    <a:pt x="11" y="142"/>
                    <a:pt x="5" y="161"/>
                  </a:cubicBezTo>
                  <a:cubicBezTo>
                    <a:pt x="0" y="179"/>
                    <a:pt x="10" y="199"/>
                    <a:pt x="28" y="205"/>
                  </a:cubicBezTo>
                  <a:lnTo>
                    <a:pt x="49" y="211"/>
                  </a:lnTo>
                  <a:cubicBezTo>
                    <a:pt x="37" y="234"/>
                    <a:pt x="30" y="259"/>
                    <a:pt x="30" y="287"/>
                  </a:cubicBezTo>
                  <a:cubicBezTo>
                    <a:pt x="30" y="378"/>
                    <a:pt x="105" y="452"/>
                    <a:pt x="196" y="452"/>
                  </a:cubicBezTo>
                  <a:cubicBezTo>
                    <a:pt x="280" y="452"/>
                    <a:pt x="349" y="390"/>
                    <a:pt x="360" y="309"/>
                  </a:cubicBezTo>
                  <a:lnTo>
                    <a:pt x="424" y="329"/>
                  </a:lnTo>
                  <a:cubicBezTo>
                    <a:pt x="426" y="330"/>
                    <a:pt x="428" y="330"/>
                    <a:pt x="430" y="330"/>
                  </a:cubicBezTo>
                  <a:cubicBezTo>
                    <a:pt x="435" y="330"/>
                    <a:pt x="439" y="328"/>
                    <a:pt x="440" y="324"/>
                  </a:cubicBezTo>
                  <a:lnTo>
                    <a:pt x="446" y="303"/>
                  </a:lnTo>
                  <a:cubicBezTo>
                    <a:pt x="447" y="301"/>
                    <a:pt x="446" y="297"/>
                    <a:pt x="444" y="29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0" name="Freeform 194"/>
            <p:cNvSpPr>
              <a:spLocks/>
            </p:cNvSpPr>
            <p:nvPr/>
          </p:nvSpPr>
          <p:spPr bwMode="auto">
            <a:xfrm>
              <a:off x="5656263" y="6311900"/>
              <a:ext cx="584200" cy="404813"/>
            </a:xfrm>
            <a:custGeom>
              <a:avLst/>
              <a:gdLst>
                <a:gd name="T0" fmla="*/ 759 w 766"/>
                <a:gd name="T1" fmla="*/ 512 h 533"/>
                <a:gd name="T2" fmla="*/ 752 w 766"/>
                <a:gd name="T3" fmla="*/ 471 h 533"/>
                <a:gd name="T4" fmla="*/ 766 w 766"/>
                <a:gd name="T5" fmla="*/ 427 h 533"/>
                <a:gd name="T6" fmla="*/ 707 w 766"/>
                <a:gd name="T7" fmla="*/ 361 h 533"/>
                <a:gd name="T8" fmla="*/ 499 w 766"/>
                <a:gd name="T9" fmla="*/ 339 h 533"/>
                <a:gd name="T10" fmla="*/ 410 w 766"/>
                <a:gd name="T11" fmla="*/ 129 h 533"/>
                <a:gd name="T12" fmla="*/ 239 w 766"/>
                <a:gd name="T13" fmla="*/ 0 h 533"/>
                <a:gd name="T14" fmla="*/ 51 w 766"/>
                <a:gd name="T15" fmla="*/ 184 h 533"/>
                <a:gd name="T16" fmla="*/ 0 w 766"/>
                <a:gd name="T17" fmla="*/ 496 h 533"/>
                <a:gd name="T18" fmla="*/ 326 w 766"/>
                <a:gd name="T19" fmla="*/ 496 h 533"/>
                <a:gd name="T20" fmla="*/ 209 w 766"/>
                <a:gd name="T21" fmla="*/ 259 h 533"/>
                <a:gd name="T22" fmla="*/ 257 w 766"/>
                <a:gd name="T23" fmla="*/ 246 h 533"/>
                <a:gd name="T24" fmla="*/ 350 w 766"/>
                <a:gd name="T25" fmla="*/ 438 h 533"/>
                <a:gd name="T26" fmla="*/ 433 w 766"/>
                <a:gd name="T27" fmla="*/ 496 h 533"/>
                <a:gd name="T28" fmla="*/ 688 w 766"/>
                <a:gd name="T29" fmla="*/ 496 h 533"/>
                <a:gd name="T30" fmla="*/ 721 w 766"/>
                <a:gd name="T31" fmla="*/ 491 h 533"/>
                <a:gd name="T32" fmla="*/ 726 w 766"/>
                <a:gd name="T33" fmla="*/ 518 h 533"/>
                <a:gd name="T34" fmla="*/ 746 w 766"/>
                <a:gd name="T35" fmla="*/ 531 h 533"/>
                <a:gd name="T36" fmla="*/ 759 w 766"/>
                <a:gd name="T37" fmla="*/ 512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6" h="533">
                  <a:moveTo>
                    <a:pt x="759" y="512"/>
                  </a:moveTo>
                  <a:lnTo>
                    <a:pt x="752" y="471"/>
                  </a:lnTo>
                  <a:cubicBezTo>
                    <a:pt x="761" y="460"/>
                    <a:pt x="766" y="446"/>
                    <a:pt x="766" y="427"/>
                  </a:cubicBezTo>
                  <a:cubicBezTo>
                    <a:pt x="766" y="392"/>
                    <a:pt x="747" y="367"/>
                    <a:pt x="707" y="361"/>
                  </a:cubicBezTo>
                  <a:lnTo>
                    <a:pt x="499" y="339"/>
                  </a:lnTo>
                  <a:lnTo>
                    <a:pt x="410" y="129"/>
                  </a:lnTo>
                  <a:cubicBezTo>
                    <a:pt x="373" y="39"/>
                    <a:pt x="309" y="0"/>
                    <a:pt x="239" y="0"/>
                  </a:cubicBezTo>
                  <a:cubicBezTo>
                    <a:pt x="144" y="0"/>
                    <a:pt x="77" y="62"/>
                    <a:pt x="51" y="184"/>
                  </a:cubicBezTo>
                  <a:cubicBezTo>
                    <a:pt x="35" y="261"/>
                    <a:pt x="0" y="496"/>
                    <a:pt x="0" y="496"/>
                  </a:cubicBezTo>
                  <a:lnTo>
                    <a:pt x="326" y="496"/>
                  </a:lnTo>
                  <a:lnTo>
                    <a:pt x="209" y="259"/>
                  </a:lnTo>
                  <a:lnTo>
                    <a:pt x="257" y="246"/>
                  </a:lnTo>
                  <a:cubicBezTo>
                    <a:pt x="283" y="301"/>
                    <a:pt x="325" y="388"/>
                    <a:pt x="350" y="438"/>
                  </a:cubicBezTo>
                  <a:cubicBezTo>
                    <a:pt x="368" y="475"/>
                    <a:pt x="396" y="496"/>
                    <a:pt x="433" y="496"/>
                  </a:cubicBezTo>
                  <a:lnTo>
                    <a:pt x="688" y="496"/>
                  </a:lnTo>
                  <a:cubicBezTo>
                    <a:pt x="700" y="496"/>
                    <a:pt x="712" y="494"/>
                    <a:pt x="721" y="491"/>
                  </a:cubicBezTo>
                  <a:lnTo>
                    <a:pt x="726" y="518"/>
                  </a:lnTo>
                  <a:cubicBezTo>
                    <a:pt x="728" y="526"/>
                    <a:pt x="736" y="533"/>
                    <a:pt x="746" y="531"/>
                  </a:cubicBezTo>
                  <a:cubicBezTo>
                    <a:pt x="757" y="529"/>
                    <a:pt x="760" y="518"/>
                    <a:pt x="759" y="51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1" name="Rectangle 195"/>
            <p:cNvSpPr>
              <a:spLocks noChangeArrowheads="1"/>
            </p:cNvSpPr>
            <p:nvPr/>
          </p:nvSpPr>
          <p:spPr bwMode="auto">
            <a:xfrm>
              <a:off x="6127751" y="6724650"/>
              <a:ext cx="188913" cy="254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pSp>
        <p:nvGrpSpPr>
          <p:cNvPr id="52" name="Harbor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5"/>
            </p:custDataLst>
          </p:nvPr>
        </p:nvGrpSpPr>
        <p:grpSpPr bwMode="auto">
          <a:xfrm>
            <a:off x="673074" y="5546456"/>
            <a:ext cx="587468" cy="501306"/>
            <a:chOff x="18" y="49"/>
            <a:chExt cx="450" cy="384"/>
          </a:xfrm>
          <a:solidFill>
            <a:srgbClr val="0054C5"/>
          </a:solidFill>
        </p:grpSpPr>
        <p:sp>
          <p:nvSpPr>
            <p:cNvPr id="53" name="Harbor2"/>
            <p:cNvSpPr>
              <a:spLocks noChangeArrowheads="1"/>
            </p:cNvSpPr>
            <p:nvPr>
              <p:custDataLst>
                <p:tags r:id="rId29"/>
              </p:custDataLst>
            </p:nvPr>
          </p:nvSpPr>
          <p:spPr bwMode="auto">
            <a:xfrm>
              <a:off x="141" y="49"/>
              <a:ext cx="65" cy="3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4" name="Harbor2"/>
            <p:cNvSpPr>
              <a:spLocks noChangeArrowheads="1"/>
            </p:cNvSpPr>
            <p:nvPr>
              <p:custDataLst>
                <p:tags r:id="rId30"/>
              </p:custDataLst>
            </p:nvPr>
          </p:nvSpPr>
          <p:spPr bwMode="auto">
            <a:xfrm>
              <a:off x="112" y="93"/>
              <a:ext cx="122" cy="3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5" name="Harbor2"/>
            <p:cNvSpPr>
              <a:spLocks/>
            </p:cNvSpPr>
            <p:nvPr>
              <p:custDataLst>
                <p:tags r:id="rId31"/>
              </p:custDataLst>
            </p:nvPr>
          </p:nvSpPr>
          <p:spPr bwMode="auto">
            <a:xfrm>
              <a:off x="71" y="132"/>
              <a:ext cx="204" cy="44"/>
            </a:xfrm>
            <a:custGeom>
              <a:avLst/>
              <a:gdLst>
                <a:gd name="T0" fmla="*/ 271 w 542"/>
                <a:gd name="T1" fmla="*/ 20 h 117"/>
                <a:gd name="T2" fmla="*/ 542 w 542"/>
                <a:gd name="T3" fmla="*/ 117 h 117"/>
                <a:gd name="T4" fmla="*/ 542 w 542"/>
                <a:gd name="T5" fmla="*/ 0 h 117"/>
                <a:gd name="T6" fmla="*/ 0 w 542"/>
                <a:gd name="T7" fmla="*/ 0 h 117"/>
                <a:gd name="T8" fmla="*/ 0 w 542"/>
                <a:gd name="T9" fmla="*/ 117 h 117"/>
                <a:gd name="T10" fmla="*/ 271 w 542"/>
                <a:gd name="T11" fmla="*/ 2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2" h="117">
                  <a:moveTo>
                    <a:pt x="271" y="20"/>
                  </a:moveTo>
                  <a:lnTo>
                    <a:pt x="542" y="117"/>
                  </a:lnTo>
                  <a:lnTo>
                    <a:pt x="542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271" y="2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6" name="Harbor2"/>
            <p:cNvSpPr>
              <a:spLocks/>
            </p:cNvSpPr>
            <p:nvPr>
              <p:custDataLst>
                <p:tags r:id="rId32"/>
              </p:custDataLst>
            </p:nvPr>
          </p:nvSpPr>
          <p:spPr bwMode="auto">
            <a:xfrm>
              <a:off x="31" y="150"/>
              <a:ext cx="285" cy="82"/>
            </a:xfrm>
            <a:custGeom>
              <a:avLst/>
              <a:gdLst>
                <a:gd name="T0" fmla="*/ 379 w 759"/>
                <a:gd name="T1" fmla="*/ 93 h 218"/>
                <a:gd name="T2" fmla="*/ 714 w 759"/>
                <a:gd name="T3" fmla="*/ 218 h 218"/>
                <a:gd name="T4" fmla="*/ 759 w 759"/>
                <a:gd name="T5" fmla="*/ 139 h 218"/>
                <a:gd name="T6" fmla="*/ 379 w 759"/>
                <a:gd name="T7" fmla="*/ 0 h 218"/>
                <a:gd name="T8" fmla="*/ 0 w 759"/>
                <a:gd name="T9" fmla="*/ 139 h 218"/>
                <a:gd name="T10" fmla="*/ 45 w 759"/>
                <a:gd name="T11" fmla="*/ 218 h 218"/>
                <a:gd name="T12" fmla="*/ 379 w 759"/>
                <a:gd name="T13" fmla="*/ 93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9" h="218">
                  <a:moveTo>
                    <a:pt x="379" y="93"/>
                  </a:moveTo>
                  <a:lnTo>
                    <a:pt x="714" y="218"/>
                  </a:lnTo>
                  <a:cubicBezTo>
                    <a:pt x="730" y="188"/>
                    <a:pt x="743" y="165"/>
                    <a:pt x="759" y="139"/>
                  </a:cubicBezTo>
                  <a:lnTo>
                    <a:pt x="379" y="0"/>
                  </a:lnTo>
                  <a:lnTo>
                    <a:pt x="0" y="139"/>
                  </a:lnTo>
                  <a:cubicBezTo>
                    <a:pt x="16" y="165"/>
                    <a:pt x="28" y="188"/>
                    <a:pt x="45" y="218"/>
                  </a:cubicBezTo>
                  <a:lnTo>
                    <a:pt x="379" y="93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7" name="Harbor2"/>
            <p:cNvSpPr>
              <a:spLocks noChangeArrowheads="1"/>
            </p:cNvSpPr>
            <p:nvPr>
              <p:custDataLst>
                <p:tags r:id="rId33"/>
              </p:custDataLst>
            </p:nvPr>
          </p:nvSpPr>
          <p:spPr bwMode="auto">
            <a:xfrm>
              <a:off x="346" y="351"/>
              <a:ext cx="122" cy="8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8" name="Harbor2"/>
            <p:cNvSpPr>
              <a:spLocks/>
            </p:cNvSpPr>
            <p:nvPr>
              <p:custDataLst>
                <p:tags r:id="rId34"/>
              </p:custDataLst>
            </p:nvPr>
          </p:nvSpPr>
          <p:spPr bwMode="auto">
            <a:xfrm>
              <a:off x="18" y="384"/>
              <a:ext cx="311" cy="31"/>
            </a:xfrm>
            <a:custGeom>
              <a:avLst/>
              <a:gdLst>
                <a:gd name="T0" fmla="*/ 414 w 828"/>
                <a:gd name="T1" fmla="*/ 37 h 84"/>
                <a:gd name="T2" fmla="*/ 459 w 828"/>
                <a:gd name="T3" fmla="*/ 54 h 84"/>
                <a:gd name="T4" fmla="*/ 518 w 828"/>
                <a:gd name="T5" fmla="*/ 77 h 84"/>
                <a:gd name="T6" fmla="*/ 573 w 828"/>
                <a:gd name="T7" fmla="*/ 59 h 84"/>
                <a:gd name="T8" fmla="*/ 625 w 828"/>
                <a:gd name="T9" fmla="*/ 39 h 84"/>
                <a:gd name="T10" fmla="*/ 677 w 828"/>
                <a:gd name="T11" fmla="*/ 59 h 84"/>
                <a:gd name="T12" fmla="*/ 783 w 828"/>
                <a:gd name="T13" fmla="*/ 61 h 84"/>
                <a:gd name="T14" fmla="*/ 828 w 828"/>
                <a:gd name="T15" fmla="*/ 34 h 84"/>
                <a:gd name="T16" fmla="*/ 828 w 828"/>
                <a:gd name="T17" fmla="*/ 0 h 84"/>
                <a:gd name="T18" fmla="*/ 785 w 828"/>
                <a:gd name="T19" fmla="*/ 17 h 84"/>
                <a:gd name="T20" fmla="*/ 734 w 828"/>
                <a:gd name="T21" fmla="*/ 41 h 84"/>
                <a:gd name="T22" fmla="*/ 688 w 828"/>
                <a:gd name="T23" fmla="*/ 23 h 84"/>
                <a:gd name="T24" fmla="*/ 627 w 828"/>
                <a:gd name="T25" fmla="*/ 1 h 84"/>
                <a:gd name="T26" fmla="*/ 568 w 828"/>
                <a:gd name="T27" fmla="*/ 24 h 84"/>
                <a:gd name="T28" fmla="*/ 520 w 828"/>
                <a:gd name="T29" fmla="*/ 41 h 84"/>
                <a:gd name="T30" fmla="*/ 470 w 828"/>
                <a:gd name="T31" fmla="*/ 22 h 84"/>
                <a:gd name="T32" fmla="*/ 414 w 828"/>
                <a:gd name="T33" fmla="*/ 1 h 84"/>
                <a:gd name="T34" fmla="*/ 357 w 828"/>
                <a:gd name="T35" fmla="*/ 22 h 84"/>
                <a:gd name="T36" fmla="*/ 308 w 828"/>
                <a:gd name="T37" fmla="*/ 41 h 84"/>
                <a:gd name="T38" fmla="*/ 260 w 828"/>
                <a:gd name="T39" fmla="*/ 24 h 84"/>
                <a:gd name="T40" fmla="*/ 201 w 828"/>
                <a:gd name="T41" fmla="*/ 1 h 84"/>
                <a:gd name="T42" fmla="*/ 140 w 828"/>
                <a:gd name="T43" fmla="*/ 23 h 84"/>
                <a:gd name="T44" fmla="*/ 93 w 828"/>
                <a:gd name="T45" fmla="*/ 41 h 84"/>
                <a:gd name="T46" fmla="*/ 43 w 828"/>
                <a:gd name="T47" fmla="*/ 17 h 84"/>
                <a:gd name="T48" fmla="*/ 0 w 828"/>
                <a:gd name="T49" fmla="*/ 0 h 84"/>
                <a:gd name="T50" fmla="*/ 0 w 828"/>
                <a:gd name="T51" fmla="*/ 34 h 84"/>
                <a:gd name="T52" fmla="*/ 44 w 828"/>
                <a:gd name="T53" fmla="*/ 61 h 84"/>
                <a:gd name="T54" fmla="*/ 151 w 828"/>
                <a:gd name="T55" fmla="*/ 59 h 84"/>
                <a:gd name="T56" fmla="*/ 202 w 828"/>
                <a:gd name="T57" fmla="*/ 39 h 84"/>
                <a:gd name="T58" fmla="*/ 254 w 828"/>
                <a:gd name="T59" fmla="*/ 59 h 84"/>
                <a:gd name="T60" fmla="*/ 310 w 828"/>
                <a:gd name="T61" fmla="*/ 77 h 84"/>
                <a:gd name="T62" fmla="*/ 368 w 828"/>
                <a:gd name="T63" fmla="*/ 54 h 84"/>
                <a:gd name="T64" fmla="*/ 414 w 828"/>
                <a:gd name="T65" fmla="*/ 37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28" h="84">
                  <a:moveTo>
                    <a:pt x="414" y="37"/>
                  </a:moveTo>
                  <a:cubicBezTo>
                    <a:pt x="428" y="37"/>
                    <a:pt x="447" y="44"/>
                    <a:pt x="459" y="54"/>
                  </a:cubicBezTo>
                  <a:cubicBezTo>
                    <a:pt x="477" y="69"/>
                    <a:pt x="495" y="77"/>
                    <a:pt x="518" y="77"/>
                  </a:cubicBezTo>
                  <a:cubicBezTo>
                    <a:pt x="541" y="78"/>
                    <a:pt x="558" y="71"/>
                    <a:pt x="573" y="59"/>
                  </a:cubicBezTo>
                  <a:cubicBezTo>
                    <a:pt x="588" y="48"/>
                    <a:pt x="603" y="38"/>
                    <a:pt x="625" y="39"/>
                  </a:cubicBezTo>
                  <a:cubicBezTo>
                    <a:pt x="648" y="39"/>
                    <a:pt x="654" y="44"/>
                    <a:pt x="677" y="59"/>
                  </a:cubicBezTo>
                  <a:cubicBezTo>
                    <a:pt x="711" y="84"/>
                    <a:pt x="756" y="83"/>
                    <a:pt x="783" y="61"/>
                  </a:cubicBezTo>
                  <a:cubicBezTo>
                    <a:pt x="810" y="40"/>
                    <a:pt x="818" y="37"/>
                    <a:pt x="828" y="34"/>
                  </a:cubicBezTo>
                  <a:lnTo>
                    <a:pt x="828" y="0"/>
                  </a:lnTo>
                  <a:cubicBezTo>
                    <a:pt x="817" y="0"/>
                    <a:pt x="795" y="6"/>
                    <a:pt x="785" y="17"/>
                  </a:cubicBezTo>
                  <a:cubicBezTo>
                    <a:pt x="774" y="29"/>
                    <a:pt x="756" y="41"/>
                    <a:pt x="734" y="41"/>
                  </a:cubicBezTo>
                  <a:cubicBezTo>
                    <a:pt x="715" y="41"/>
                    <a:pt x="704" y="33"/>
                    <a:pt x="688" y="23"/>
                  </a:cubicBezTo>
                  <a:cubicBezTo>
                    <a:pt x="672" y="14"/>
                    <a:pt x="656" y="2"/>
                    <a:pt x="627" y="1"/>
                  </a:cubicBezTo>
                  <a:cubicBezTo>
                    <a:pt x="597" y="1"/>
                    <a:pt x="582" y="14"/>
                    <a:pt x="568" y="24"/>
                  </a:cubicBezTo>
                  <a:cubicBezTo>
                    <a:pt x="553" y="33"/>
                    <a:pt x="546" y="41"/>
                    <a:pt x="520" y="41"/>
                  </a:cubicBezTo>
                  <a:cubicBezTo>
                    <a:pt x="501" y="41"/>
                    <a:pt x="486" y="35"/>
                    <a:pt x="470" y="22"/>
                  </a:cubicBezTo>
                  <a:cubicBezTo>
                    <a:pt x="454" y="10"/>
                    <a:pt x="443" y="2"/>
                    <a:pt x="414" y="1"/>
                  </a:cubicBezTo>
                  <a:cubicBezTo>
                    <a:pt x="385" y="2"/>
                    <a:pt x="373" y="10"/>
                    <a:pt x="357" y="22"/>
                  </a:cubicBezTo>
                  <a:cubicBezTo>
                    <a:pt x="341" y="35"/>
                    <a:pt x="327" y="41"/>
                    <a:pt x="308" y="41"/>
                  </a:cubicBezTo>
                  <a:cubicBezTo>
                    <a:pt x="281" y="41"/>
                    <a:pt x="275" y="33"/>
                    <a:pt x="260" y="24"/>
                  </a:cubicBezTo>
                  <a:cubicBezTo>
                    <a:pt x="245" y="14"/>
                    <a:pt x="230" y="1"/>
                    <a:pt x="201" y="1"/>
                  </a:cubicBezTo>
                  <a:cubicBezTo>
                    <a:pt x="172" y="2"/>
                    <a:pt x="156" y="14"/>
                    <a:pt x="140" y="23"/>
                  </a:cubicBezTo>
                  <a:cubicBezTo>
                    <a:pt x="124" y="33"/>
                    <a:pt x="112" y="41"/>
                    <a:pt x="93" y="41"/>
                  </a:cubicBezTo>
                  <a:cubicBezTo>
                    <a:pt x="72" y="41"/>
                    <a:pt x="53" y="29"/>
                    <a:pt x="43" y="17"/>
                  </a:cubicBezTo>
                  <a:cubicBezTo>
                    <a:pt x="32" y="6"/>
                    <a:pt x="11" y="0"/>
                    <a:pt x="0" y="0"/>
                  </a:cubicBezTo>
                  <a:lnTo>
                    <a:pt x="0" y="34"/>
                  </a:lnTo>
                  <a:cubicBezTo>
                    <a:pt x="9" y="37"/>
                    <a:pt x="18" y="40"/>
                    <a:pt x="44" y="61"/>
                  </a:cubicBezTo>
                  <a:cubicBezTo>
                    <a:pt x="71" y="83"/>
                    <a:pt x="117" y="84"/>
                    <a:pt x="151" y="59"/>
                  </a:cubicBezTo>
                  <a:cubicBezTo>
                    <a:pt x="174" y="44"/>
                    <a:pt x="180" y="39"/>
                    <a:pt x="202" y="39"/>
                  </a:cubicBezTo>
                  <a:cubicBezTo>
                    <a:pt x="225" y="38"/>
                    <a:pt x="239" y="48"/>
                    <a:pt x="254" y="59"/>
                  </a:cubicBezTo>
                  <a:cubicBezTo>
                    <a:pt x="270" y="71"/>
                    <a:pt x="287" y="78"/>
                    <a:pt x="310" y="77"/>
                  </a:cubicBezTo>
                  <a:cubicBezTo>
                    <a:pt x="333" y="77"/>
                    <a:pt x="350" y="69"/>
                    <a:pt x="368" y="54"/>
                  </a:cubicBezTo>
                  <a:cubicBezTo>
                    <a:pt x="380" y="44"/>
                    <a:pt x="399" y="37"/>
                    <a:pt x="414" y="37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59" name="Harbor2"/>
            <p:cNvSpPr>
              <a:spLocks/>
            </p:cNvSpPr>
            <p:nvPr>
              <p:custDataLst>
                <p:tags r:id="rId35"/>
              </p:custDataLst>
            </p:nvPr>
          </p:nvSpPr>
          <p:spPr bwMode="auto">
            <a:xfrm>
              <a:off x="18" y="403"/>
              <a:ext cx="310" cy="30"/>
            </a:xfrm>
            <a:custGeom>
              <a:avLst/>
              <a:gdLst>
                <a:gd name="T0" fmla="*/ 413 w 825"/>
                <a:gd name="T1" fmla="*/ 43 h 80"/>
                <a:gd name="T2" fmla="*/ 451 w 825"/>
                <a:gd name="T3" fmla="*/ 57 h 80"/>
                <a:gd name="T4" fmla="*/ 518 w 825"/>
                <a:gd name="T5" fmla="*/ 80 h 80"/>
                <a:gd name="T6" fmla="*/ 589 w 825"/>
                <a:gd name="T7" fmla="*/ 54 h 80"/>
                <a:gd name="T8" fmla="*/ 656 w 825"/>
                <a:gd name="T9" fmla="*/ 54 h 80"/>
                <a:gd name="T10" fmla="*/ 729 w 825"/>
                <a:gd name="T11" fmla="*/ 80 h 80"/>
                <a:gd name="T12" fmla="*/ 791 w 825"/>
                <a:gd name="T13" fmla="*/ 60 h 80"/>
                <a:gd name="T14" fmla="*/ 825 w 825"/>
                <a:gd name="T15" fmla="*/ 39 h 80"/>
                <a:gd name="T16" fmla="*/ 825 w 825"/>
                <a:gd name="T17" fmla="*/ 3 h 80"/>
                <a:gd name="T18" fmla="*/ 790 w 825"/>
                <a:gd name="T19" fmla="*/ 22 h 80"/>
                <a:gd name="T20" fmla="*/ 729 w 825"/>
                <a:gd name="T21" fmla="*/ 41 h 80"/>
                <a:gd name="T22" fmla="*/ 655 w 825"/>
                <a:gd name="T23" fmla="*/ 16 h 80"/>
                <a:gd name="T24" fmla="*/ 589 w 825"/>
                <a:gd name="T25" fmla="*/ 15 h 80"/>
                <a:gd name="T26" fmla="*/ 517 w 825"/>
                <a:gd name="T27" fmla="*/ 41 h 80"/>
                <a:gd name="T28" fmla="*/ 451 w 825"/>
                <a:gd name="T29" fmla="*/ 19 h 80"/>
                <a:gd name="T30" fmla="*/ 413 w 825"/>
                <a:gd name="T31" fmla="*/ 4 h 80"/>
                <a:gd name="T32" fmla="*/ 374 w 825"/>
                <a:gd name="T33" fmla="*/ 19 h 80"/>
                <a:gd name="T34" fmla="*/ 308 w 825"/>
                <a:gd name="T35" fmla="*/ 41 h 80"/>
                <a:gd name="T36" fmla="*/ 236 w 825"/>
                <a:gd name="T37" fmla="*/ 15 h 80"/>
                <a:gd name="T38" fmla="*/ 170 w 825"/>
                <a:gd name="T39" fmla="*/ 16 h 80"/>
                <a:gd name="T40" fmla="*/ 96 w 825"/>
                <a:gd name="T41" fmla="*/ 41 h 80"/>
                <a:gd name="T42" fmla="*/ 35 w 825"/>
                <a:gd name="T43" fmla="*/ 22 h 80"/>
                <a:gd name="T44" fmla="*/ 0 w 825"/>
                <a:gd name="T45" fmla="*/ 3 h 80"/>
                <a:gd name="T46" fmla="*/ 0 w 825"/>
                <a:gd name="T47" fmla="*/ 39 h 80"/>
                <a:gd name="T48" fmla="*/ 35 w 825"/>
                <a:gd name="T49" fmla="*/ 60 h 80"/>
                <a:gd name="T50" fmla="*/ 96 w 825"/>
                <a:gd name="T51" fmla="*/ 80 h 80"/>
                <a:gd name="T52" fmla="*/ 169 w 825"/>
                <a:gd name="T53" fmla="*/ 54 h 80"/>
                <a:gd name="T54" fmla="*/ 236 w 825"/>
                <a:gd name="T55" fmla="*/ 54 h 80"/>
                <a:gd name="T56" fmla="*/ 308 w 825"/>
                <a:gd name="T57" fmla="*/ 80 h 80"/>
                <a:gd name="T58" fmla="*/ 374 w 825"/>
                <a:gd name="T59" fmla="*/ 57 h 80"/>
                <a:gd name="T60" fmla="*/ 413 w 825"/>
                <a:gd name="T61" fmla="*/ 4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25" h="80">
                  <a:moveTo>
                    <a:pt x="413" y="43"/>
                  </a:moveTo>
                  <a:cubicBezTo>
                    <a:pt x="420" y="43"/>
                    <a:pt x="439" y="45"/>
                    <a:pt x="451" y="57"/>
                  </a:cubicBezTo>
                  <a:cubicBezTo>
                    <a:pt x="461" y="68"/>
                    <a:pt x="481" y="80"/>
                    <a:pt x="518" y="80"/>
                  </a:cubicBezTo>
                  <a:cubicBezTo>
                    <a:pt x="554" y="80"/>
                    <a:pt x="572" y="68"/>
                    <a:pt x="589" y="54"/>
                  </a:cubicBezTo>
                  <a:cubicBezTo>
                    <a:pt x="607" y="39"/>
                    <a:pt x="638" y="38"/>
                    <a:pt x="656" y="54"/>
                  </a:cubicBezTo>
                  <a:cubicBezTo>
                    <a:pt x="674" y="71"/>
                    <a:pt x="705" y="80"/>
                    <a:pt x="729" y="80"/>
                  </a:cubicBezTo>
                  <a:cubicBezTo>
                    <a:pt x="753" y="80"/>
                    <a:pt x="780" y="68"/>
                    <a:pt x="791" y="60"/>
                  </a:cubicBezTo>
                  <a:cubicBezTo>
                    <a:pt x="811" y="45"/>
                    <a:pt x="813" y="41"/>
                    <a:pt x="825" y="39"/>
                  </a:cubicBezTo>
                  <a:lnTo>
                    <a:pt x="825" y="3"/>
                  </a:lnTo>
                  <a:cubicBezTo>
                    <a:pt x="815" y="2"/>
                    <a:pt x="810" y="6"/>
                    <a:pt x="790" y="22"/>
                  </a:cubicBezTo>
                  <a:cubicBezTo>
                    <a:pt x="780" y="29"/>
                    <a:pt x="753" y="41"/>
                    <a:pt x="729" y="41"/>
                  </a:cubicBezTo>
                  <a:cubicBezTo>
                    <a:pt x="705" y="41"/>
                    <a:pt x="674" y="32"/>
                    <a:pt x="655" y="16"/>
                  </a:cubicBezTo>
                  <a:cubicBezTo>
                    <a:pt x="638" y="0"/>
                    <a:pt x="607" y="1"/>
                    <a:pt x="589" y="15"/>
                  </a:cubicBezTo>
                  <a:cubicBezTo>
                    <a:pt x="572" y="30"/>
                    <a:pt x="553" y="41"/>
                    <a:pt x="517" y="41"/>
                  </a:cubicBezTo>
                  <a:cubicBezTo>
                    <a:pt x="481" y="41"/>
                    <a:pt x="461" y="30"/>
                    <a:pt x="451" y="19"/>
                  </a:cubicBezTo>
                  <a:cubicBezTo>
                    <a:pt x="439" y="6"/>
                    <a:pt x="420" y="4"/>
                    <a:pt x="413" y="4"/>
                  </a:cubicBezTo>
                  <a:cubicBezTo>
                    <a:pt x="405" y="4"/>
                    <a:pt x="386" y="6"/>
                    <a:pt x="374" y="19"/>
                  </a:cubicBezTo>
                  <a:cubicBezTo>
                    <a:pt x="364" y="30"/>
                    <a:pt x="344" y="41"/>
                    <a:pt x="308" y="41"/>
                  </a:cubicBezTo>
                  <a:cubicBezTo>
                    <a:pt x="272" y="41"/>
                    <a:pt x="254" y="30"/>
                    <a:pt x="236" y="15"/>
                  </a:cubicBezTo>
                  <a:cubicBezTo>
                    <a:pt x="218" y="1"/>
                    <a:pt x="188" y="0"/>
                    <a:pt x="170" y="16"/>
                  </a:cubicBezTo>
                  <a:cubicBezTo>
                    <a:pt x="152" y="32"/>
                    <a:pt x="120" y="41"/>
                    <a:pt x="96" y="41"/>
                  </a:cubicBezTo>
                  <a:cubicBezTo>
                    <a:pt x="72" y="41"/>
                    <a:pt x="45" y="29"/>
                    <a:pt x="35" y="22"/>
                  </a:cubicBezTo>
                  <a:cubicBezTo>
                    <a:pt x="15" y="6"/>
                    <a:pt x="11" y="2"/>
                    <a:pt x="0" y="3"/>
                  </a:cubicBezTo>
                  <a:lnTo>
                    <a:pt x="0" y="39"/>
                  </a:lnTo>
                  <a:cubicBezTo>
                    <a:pt x="12" y="41"/>
                    <a:pt x="15" y="45"/>
                    <a:pt x="35" y="60"/>
                  </a:cubicBezTo>
                  <a:cubicBezTo>
                    <a:pt x="45" y="68"/>
                    <a:pt x="72" y="80"/>
                    <a:pt x="96" y="80"/>
                  </a:cubicBezTo>
                  <a:cubicBezTo>
                    <a:pt x="120" y="80"/>
                    <a:pt x="151" y="71"/>
                    <a:pt x="169" y="54"/>
                  </a:cubicBezTo>
                  <a:cubicBezTo>
                    <a:pt x="187" y="38"/>
                    <a:pt x="218" y="39"/>
                    <a:pt x="236" y="54"/>
                  </a:cubicBezTo>
                  <a:cubicBezTo>
                    <a:pt x="254" y="68"/>
                    <a:pt x="271" y="80"/>
                    <a:pt x="308" y="80"/>
                  </a:cubicBezTo>
                  <a:cubicBezTo>
                    <a:pt x="344" y="80"/>
                    <a:pt x="364" y="68"/>
                    <a:pt x="374" y="57"/>
                  </a:cubicBezTo>
                  <a:cubicBezTo>
                    <a:pt x="386" y="45"/>
                    <a:pt x="405" y="43"/>
                    <a:pt x="413" y="43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0" name="Harbor2"/>
            <p:cNvSpPr>
              <a:spLocks noEditPoints="1"/>
            </p:cNvSpPr>
            <p:nvPr>
              <p:custDataLst>
                <p:tags r:id="rId36"/>
              </p:custDataLst>
            </p:nvPr>
          </p:nvSpPr>
          <p:spPr bwMode="auto">
            <a:xfrm>
              <a:off x="52" y="195"/>
              <a:ext cx="242" cy="201"/>
            </a:xfrm>
            <a:custGeom>
              <a:avLst/>
              <a:gdLst>
                <a:gd name="T0" fmla="*/ 323 w 646"/>
                <a:gd name="T1" fmla="*/ 0 h 534"/>
                <a:gd name="T2" fmla="*/ 0 w 646"/>
                <a:gd name="T3" fmla="*/ 120 h 534"/>
                <a:gd name="T4" fmla="*/ 55 w 646"/>
                <a:gd name="T5" fmla="*/ 289 h 534"/>
                <a:gd name="T6" fmla="*/ 94 w 646"/>
                <a:gd name="T7" fmla="*/ 489 h 534"/>
                <a:gd name="T8" fmla="*/ 187 w 646"/>
                <a:gd name="T9" fmla="*/ 520 h 534"/>
                <a:gd name="T10" fmla="*/ 247 w 646"/>
                <a:gd name="T11" fmla="*/ 520 h 534"/>
                <a:gd name="T12" fmla="*/ 323 w 646"/>
                <a:gd name="T13" fmla="*/ 486 h 534"/>
                <a:gd name="T14" fmla="*/ 399 w 646"/>
                <a:gd name="T15" fmla="*/ 520 h 534"/>
                <a:gd name="T16" fmla="*/ 460 w 646"/>
                <a:gd name="T17" fmla="*/ 520 h 534"/>
                <a:gd name="T18" fmla="*/ 553 w 646"/>
                <a:gd name="T19" fmla="*/ 489 h 534"/>
                <a:gd name="T20" fmla="*/ 591 w 646"/>
                <a:gd name="T21" fmla="*/ 289 h 534"/>
                <a:gd name="T22" fmla="*/ 646 w 646"/>
                <a:gd name="T23" fmla="*/ 120 h 534"/>
                <a:gd name="T24" fmla="*/ 323 w 646"/>
                <a:gd name="T25" fmla="*/ 0 h 534"/>
                <a:gd name="T26" fmla="*/ 224 w 646"/>
                <a:gd name="T27" fmla="*/ 175 h 534"/>
                <a:gd name="T28" fmla="*/ 196 w 646"/>
                <a:gd name="T29" fmla="*/ 141 h 534"/>
                <a:gd name="T30" fmla="*/ 218 w 646"/>
                <a:gd name="T31" fmla="*/ 103 h 534"/>
                <a:gd name="T32" fmla="*/ 246 w 646"/>
                <a:gd name="T33" fmla="*/ 137 h 534"/>
                <a:gd name="T34" fmla="*/ 224 w 646"/>
                <a:gd name="T35" fmla="*/ 175 h 534"/>
                <a:gd name="T36" fmla="*/ 451 w 646"/>
                <a:gd name="T37" fmla="*/ 141 h 534"/>
                <a:gd name="T38" fmla="*/ 422 w 646"/>
                <a:gd name="T39" fmla="*/ 175 h 534"/>
                <a:gd name="T40" fmla="*/ 400 w 646"/>
                <a:gd name="T41" fmla="*/ 137 h 534"/>
                <a:gd name="T42" fmla="*/ 428 w 646"/>
                <a:gd name="T43" fmla="*/ 103 h 534"/>
                <a:gd name="T44" fmla="*/ 451 w 646"/>
                <a:gd name="T45" fmla="*/ 141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34">
                  <a:moveTo>
                    <a:pt x="323" y="0"/>
                  </a:moveTo>
                  <a:lnTo>
                    <a:pt x="0" y="120"/>
                  </a:lnTo>
                  <a:cubicBezTo>
                    <a:pt x="11" y="145"/>
                    <a:pt x="45" y="251"/>
                    <a:pt x="55" y="289"/>
                  </a:cubicBezTo>
                  <a:cubicBezTo>
                    <a:pt x="67" y="332"/>
                    <a:pt x="88" y="449"/>
                    <a:pt x="94" y="489"/>
                  </a:cubicBezTo>
                  <a:cubicBezTo>
                    <a:pt x="124" y="483"/>
                    <a:pt x="163" y="496"/>
                    <a:pt x="187" y="520"/>
                  </a:cubicBezTo>
                  <a:cubicBezTo>
                    <a:pt x="204" y="534"/>
                    <a:pt x="238" y="530"/>
                    <a:pt x="247" y="520"/>
                  </a:cubicBezTo>
                  <a:cubicBezTo>
                    <a:pt x="262" y="504"/>
                    <a:pt x="288" y="486"/>
                    <a:pt x="323" y="486"/>
                  </a:cubicBezTo>
                  <a:cubicBezTo>
                    <a:pt x="359" y="486"/>
                    <a:pt x="384" y="504"/>
                    <a:pt x="399" y="520"/>
                  </a:cubicBezTo>
                  <a:cubicBezTo>
                    <a:pt x="409" y="530"/>
                    <a:pt x="443" y="534"/>
                    <a:pt x="460" y="520"/>
                  </a:cubicBezTo>
                  <a:cubicBezTo>
                    <a:pt x="484" y="496"/>
                    <a:pt x="523" y="483"/>
                    <a:pt x="553" y="489"/>
                  </a:cubicBezTo>
                  <a:cubicBezTo>
                    <a:pt x="559" y="449"/>
                    <a:pt x="580" y="332"/>
                    <a:pt x="591" y="289"/>
                  </a:cubicBezTo>
                  <a:cubicBezTo>
                    <a:pt x="601" y="251"/>
                    <a:pt x="636" y="145"/>
                    <a:pt x="646" y="120"/>
                  </a:cubicBezTo>
                  <a:lnTo>
                    <a:pt x="323" y="0"/>
                  </a:lnTo>
                  <a:close/>
                  <a:moveTo>
                    <a:pt x="224" y="175"/>
                  </a:moveTo>
                  <a:cubicBezTo>
                    <a:pt x="210" y="176"/>
                    <a:pt x="197" y="161"/>
                    <a:pt x="196" y="141"/>
                  </a:cubicBezTo>
                  <a:cubicBezTo>
                    <a:pt x="194" y="122"/>
                    <a:pt x="204" y="104"/>
                    <a:pt x="218" y="103"/>
                  </a:cubicBezTo>
                  <a:cubicBezTo>
                    <a:pt x="232" y="102"/>
                    <a:pt x="244" y="117"/>
                    <a:pt x="246" y="137"/>
                  </a:cubicBezTo>
                  <a:cubicBezTo>
                    <a:pt x="247" y="157"/>
                    <a:pt x="237" y="174"/>
                    <a:pt x="224" y="175"/>
                  </a:cubicBezTo>
                  <a:close/>
                  <a:moveTo>
                    <a:pt x="451" y="141"/>
                  </a:moveTo>
                  <a:cubicBezTo>
                    <a:pt x="449" y="161"/>
                    <a:pt x="436" y="176"/>
                    <a:pt x="422" y="175"/>
                  </a:cubicBezTo>
                  <a:cubicBezTo>
                    <a:pt x="409" y="174"/>
                    <a:pt x="399" y="157"/>
                    <a:pt x="400" y="137"/>
                  </a:cubicBezTo>
                  <a:cubicBezTo>
                    <a:pt x="402" y="117"/>
                    <a:pt x="415" y="102"/>
                    <a:pt x="428" y="103"/>
                  </a:cubicBezTo>
                  <a:cubicBezTo>
                    <a:pt x="442" y="104"/>
                    <a:pt x="452" y="122"/>
                    <a:pt x="451" y="141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61" name="Harbor2"/>
            <p:cNvSpPr>
              <a:spLocks noEditPoints="1"/>
            </p:cNvSpPr>
            <p:nvPr>
              <p:custDataLst>
                <p:tags r:id="rId37"/>
              </p:custDataLst>
            </p:nvPr>
          </p:nvSpPr>
          <p:spPr bwMode="auto">
            <a:xfrm>
              <a:off x="52" y="195"/>
              <a:ext cx="242" cy="201"/>
            </a:xfrm>
            <a:custGeom>
              <a:avLst/>
              <a:gdLst>
                <a:gd name="T0" fmla="*/ 323 w 646"/>
                <a:gd name="T1" fmla="*/ 0 h 534"/>
                <a:gd name="T2" fmla="*/ 0 w 646"/>
                <a:gd name="T3" fmla="*/ 120 h 534"/>
                <a:gd name="T4" fmla="*/ 55 w 646"/>
                <a:gd name="T5" fmla="*/ 289 h 534"/>
                <a:gd name="T6" fmla="*/ 94 w 646"/>
                <a:gd name="T7" fmla="*/ 489 h 534"/>
                <a:gd name="T8" fmla="*/ 187 w 646"/>
                <a:gd name="T9" fmla="*/ 520 h 534"/>
                <a:gd name="T10" fmla="*/ 247 w 646"/>
                <a:gd name="T11" fmla="*/ 520 h 534"/>
                <a:gd name="T12" fmla="*/ 323 w 646"/>
                <a:gd name="T13" fmla="*/ 486 h 534"/>
                <a:gd name="T14" fmla="*/ 399 w 646"/>
                <a:gd name="T15" fmla="*/ 520 h 534"/>
                <a:gd name="T16" fmla="*/ 460 w 646"/>
                <a:gd name="T17" fmla="*/ 520 h 534"/>
                <a:gd name="T18" fmla="*/ 553 w 646"/>
                <a:gd name="T19" fmla="*/ 489 h 534"/>
                <a:gd name="T20" fmla="*/ 591 w 646"/>
                <a:gd name="T21" fmla="*/ 289 h 534"/>
                <a:gd name="T22" fmla="*/ 646 w 646"/>
                <a:gd name="T23" fmla="*/ 120 h 534"/>
                <a:gd name="T24" fmla="*/ 323 w 646"/>
                <a:gd name="T25" fmla="*/ 0 h 534"/>
                <a:gd name="T26" fmla="*/ 224 w 646"/>
                <a:gd name="T27" fmla="*/ 175 h 534"/>
                <a:gd name="T28" fmla="*/ 196 w 646"/>
                <a:gd name="T29" fmla="*/ 141 h 534"/>
                <a:gd name="T30" fmla="*/ 218 w 646"/>
                <a:gd name="T31" fmla="*/ 103 h 534"/>
                <a:gd name="T32" fmla="*/ 246 w 646"/>
                <a:gd name="T33" fmla="*/ 137 h 534"/>
                <a:gd name="T34" fmla="*/ 224 w 646"/>
                <a:gd name="T35" fmla="*/ 175 h 534"/>
                <a:gd name="T36" fmla="*/ 451 w 646"/>
                <a:gd name="T37" fmla="*/ 141 h 534"/>
                <a:gd name="T38" fmla="*/ 422 w 646"/>
                <a:gd name="T39" fmla="*/ 175 h 534"/>
                <a:gd name="T40" fmla="*/ 400 w 646"/>
                <a:gd name="T41" fmla="*/ 137 h 534"/>
                <a:gd name="T42" fmla="*/ 428 w 646"/>
                <a:gd name="T43" fmla="*/ 103 h 534"/>
                <a:gd name="T44" fmla="*/ 451 w 646"/>
                <a:gd name="T45" fmla="*/ 141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34">
                  <a:moveTo>
                    <a:pt x="323" y="0"/>
                  </a:moveTo>
                  <a:lnTo>
                    <a:pt x="0" y="120"/>
                  </a:lnTo>
                  <a:cubicBezTo>
                    <a:pt x="11" y="145"/>
                    <a:pt x="45" y="251"/>
                    <a:pt x="55" y="289"/>
                  </a:cubicBezTo>
                  <a:cubicBezTo>
                    <a:pt x="67" y="332"/>
                    <a:pt x="88" y="449"/>
                    <a:pt x="94" y="489"/>
                  </a:cubicBezTo>
                  <a:cubicBezTo>
                    <a:pt x="124" y="483"/>
                    <a:pt x="163" y="496"/>
                    <a:pt x="187" y="520"/>
                  </a:cubicBezTo>
                  <a:cubicBezTo>
                    <a:pt x="204" y="534"/>
                    <a:pt x="238" y="530"/>
                    <a:pt x="247" y="520"/>
                  </a:cubicBezTo>
                  <a:cubicBezTo>
                    <a:pt x="262" y="504"/>
                    <a:pt x="288" y="486"/>
                    <a:pt x="323" y="486"/>
                  </a:cubicBezTo>
                  <a:cubicBezTo>
                    <a:pt x="359" y="486"/>
                    <a:pt x="384" y="504"/>
                    <a:pt x="399" y="520"/>
                  </a:cubicBezTo>
                  <a:cubicBezTo>
                    <a:pt x="409" y="530"/>
                    <a:pt x="443" y="534"/>
                    <a:pt x="460" y="520"/>
                  </a:cubicBezTo>
                  <a:cubicBezTo>
                    <a:pt x="484" y="496"/>
                    <a:pt x="523" y="483"/>
                    <a:pt x="553" y="489"/>
                  </a:cubicBezTo>
                  <a:cubicBezTo>
                    <a:pt x="559" y="449"/>
                    <a:pt x="580" y="332"/>
                    <a:pt x="591" y="289"/>
                  </a:cubicBezTo>
                  <a:cubicBezTo>
                    <a:pt x="601" y="251"/>
                    <a:pt x="636" y="145"/>
                    <a:pt x="646" y="120"/>
                  </a:cubicBezTo>
                  <a:lnTo>
                    <a:pt x="323" y="0"/>
                  </a:lnTo>
                  <a:close/>
                  <a:moveTo>
                    <a:pt x="224" y="175"/>
                  </a:moveTo>
                  <a:cubicBezTo>
                    <a:pt x="210" y="176"/>
                    <a:pt x="197" y="161"/>
                    <a:pt x="196" y="141"/>
                  </a:cubicBezTo>
                  <a:cubicBezTo>
                    <a:pt x="194" y="122"/>
                    <a:pt x="204" y="104"/>
                    <a:pt x="218" y="103"/>
                  </a:cubicBezTo>
                  <a:cubicBezTo>
                    <a:pt x="232" y="102"/>
                    <a:pt x="244" y="117"/>
                    <a:pt x="246" y="137"/>
                  </a:cubicBezTo>
                  <a:cubicBezTo>
                    <a:pt x="247" y="157"/>
                    <a:pt x="237" y="174"/>
                    <a:pt x="224" y="175"/>
                  </a:cubicBezTo>
                  <a:close/>
                  <a:moveTo>
                    <a:pt x="451" y="141"/>
                  </a:moveTo>
                  <a:cubicBezTo>
                    <a:pt x="449" y="161"/>
                    <a:pt x="436" y="176"/>
                    <a:pt x="422" y="175"/>
                  </a:cubicBezTo>
                  <a:cubicBezTo>
                    <a:pt x="409" y="174"/>
                    <a:pt x="399" y="157"/>
                    <a:pt x="400" y="137"/>
                  </a:cubicBezTo>
                  <a:cubicBezTo>
                    <a:pt x="402" y="117"/>
                    <a:pt x="415" y="102"/>
                    <a:pt x="428" y="103"/>
                  </a:cubicBezTo>
                  <a:cubicBezTo>
                    <a:pt x="442" y="104"/>
                    <a:pt x="452" y="122"/>
                    <a:pt x="451" y="141"/>
                  </a:cubicBezTo>
                  <a:close/>
                </a:path>
              </a:pathLst>
            </a:custGeom>
            <a:grpFill/>
            <a:ln w="3175" cap="flat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aphicFrame>
        <p:nvGraphicFramePr>
          <p:cNvPr id="63" name="Tablo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222360"/>
              </p:ext>
            </p:extLst>
          </p:nvPr>
        </p:nvGraphicFramePr>
        <p:xfrm>
          <a:off x="1408356" y="1993437"/>
          <a:ext cx="1851016" cy="496202"/>
        </p:xfrm>
        <a:graphic>
          <a:graphicData uri="http://schemas.openxmlformats.org/drawingml/2006/table">
            <a:tbl>
              <a:tblPr/>
              <a:tblGrid>
                <a:gridCol w="1004688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846328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496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2000" algn="l" fontAlgn="ctr"/>
                      <a:r>
                        <a:rPr lang="tr-TR" sz="1600" b="0" u="none" strike="noStrike" dirty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İlçe Sayısı</a:t>
                      </a:r>
                      <a:endParaRPr lang="tr-TR" sz="16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72000" algn="l" fontAlgn="ctr"/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19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graphicFrame>
        <p:nvGraphicFramePr>
          <p:cNvPr id="64" name="Tablo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40848"/>
              </p:ext>
            </p:extLst>
          </p:nvPr>
        </p:nvGraphicFramePr>
        <p:xfrm>
          <a:off x="1408356" y="2701364"/>
          <a:ext cx="1851017" cy="4045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015476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835541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404525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Nüfus</a:t>
                      </a:r>
                      <a:endParaRPr lang="tr-TR" sz="16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768.087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graphicFrame>
        <p:nvGraphicFramePr>
          <p:cNvPr id="65" name="Tablo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030181"/>
              </p:ext>
            </p:extLst>
          </p:nvPr>
        </p:nvGraphicFramePr>
        <p:xfrm>
          <a:off x="1399103" y="3262030"/>
          <a:ext cx="3123736" cy="70728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09479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1914257">
                  <a:extLst>
                    <a:ext uri="{9D8B030D-6E8A-4147-A177-3AD203B41FA5}">
                      <a16:colId xmlns:a16="http://schemas.microsoft.com/office/drawing/2014/main" val="2997596078"/>
                    </a:ext>
                  </a:extLst>
                </a:gridCol>
              </a:tblGrid>
              <a:tr h="353641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tr-TR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Poppins ExtraLight" panose="00000300000000000000" pitchFamily="2" charset="-94"/>
                        </a:rPr>
                        <a:t>OSB Sayısı</a:t>
                      </a:r>
                    </a:p>
                  </a:txBody>
                  <a:tcPr marL="6552" marR="6552" marT="6552" marB="0" anchor="b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3</a:t>
                      </a:r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Aktif 1 Devam eden</a:t>
                      </a:r>
                      <a:endParaRPr lang="tr-T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552" marR="6552" marT="65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  <a:tr h="353641"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tr-TR" sz="16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Poppins ExtraLight" panose="00000300000000000000" pitchFamily="2" charset="-94"/>
                        </a:rPr>
                        <a:t>Çalışan Sayısı</a:t>
                      </a:r>
                    </a:p>
                  </a:txBody>
                  <a:tcPr marL="6552" marR="6552" marT="6552" marB="0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14.200</a:t>
                      </a:r>
                      <a:endParaRPr lang="tr-T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552" marR="6552" marT="6552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425216"/>
                  </a:ext>
                </a:extLst>
              </a:tr>
            </a:tbl>
          </a:graphicData>
        </a:graphic>
      </p:graphicFrame>
      <p:graphicFrame>
        <p:nvGraphicFramePr>
          <p:cNvPr id="66" name="Tablo 6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365341"/>
              </p:ext>
            </p:extLst>
          </p:nvPr>
        </p:nvGraphicFramePr>
        <p:xfrm>
          <a:off x="1396308" y="4298812"/>
          <a:ext cx="3368298" cy="78506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81516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1286782">
                  <a:extLst>
                    <a:ext uri="{9D8B030D-6E8A-4147-A177-3AD203B41FA5}">
                      <a16:colId xmlns:a16="http://schemas.microsoft.com/office/drawing/2014/main" val="616196932"/>
                    </a:ext>
                  </a:extLst>
                </a:gridCol>
              </a:tblGrid>
              <a:tr h="28427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İş</a:t>
                      </a:r>
                      <a:r>
                        <a:rPr lang="tr-TR" sz="16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 Gücüne Katılma Oranı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%55,6</a:t>
                      </a:r>
                    </a:p>
                  </a:txBody>
                  <a:tcPr marL="6552" marR="6552" marT="6552" marB="0" anchor="b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  <a:tr h="25039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İstihdam Oranı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%51,2</a:t>
                      </a:r>
                    </a:p>
                  </a:txBody>
                  <a:tcPr marL="6552" marR="6552" marT="6552" marB="0" anchor="ctr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889527"/>
                  </a:ext>
                </a:extLst>
              </a:tr>
              <a:tr h="25039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İşsizlik Oranı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%</a:t>
                      </a: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7,2</a:t>
                      </a:r>
                      <a:endParaRPr lang="tr-T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552" marR="6552" marT="6552" marB="0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212557"/>
                  </a:ext>
                </a:extLst>
              </a:tr>
            </a:tbl>
          </a:graphicData>
        </a:graphic>
      </p:graphicFrame>
      <p:graphicFrame>
        <p:nvGraphicFramePr>
          <p:cNvPr id="67" name="Tablo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0178992"/>
              </p:ext>
            </p:extLst>
          </p:nvPr>
        </p:nvGraphicFramePr>
        <p:xfrm>
          <a:off x="1394232" y="5331798"/>
          <a:ext cx="3128607" cy="11082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30727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601073">
                  <a:extLst>
                    <a:ext uri="{9D8B030D-6E8A-4147-A177-3AD203B41FA5}">
                      <a16:colId xmlns:a16="http://schemas.microsoft.com/office/drawing/2014/main" val="2162457389"/>
                    </a:ext>
                  </a:extLst>
                </a:gridCol>
                <a:gridCol w="1596807">
                  <a:extLst>
                    <a:ext uri="{9D8B030D-6E8A-4147-A177-3AD203B41FA5}">
                      <a16:colId xmlns:a16="http://schemas.microsoft.com/office/drawing/2014/main" val="616196932"/>
                    </a:ext>
                  </a:extLst>
                </a:gridCol>
              </a:tblGrid>
              <a:tr h="150646">
                <a:tc>
                  <a:txBody>
                    <a:bodyPr/>
                    <a:lstStyle/>
                    <a:p>
                      <a:pPr marL="72000" algn="l" fontAlgn="ctr"/>
                      <a:endParaRPr lang="tr-TR" sz="13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endParaRPr lang="tr-TR" sz="13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endParaRPr lang="tr-TR" sz="1200" b="0" kern="1200" dirty="0">
                        <a:solidFill>
                          <a:srgbClr val="0054C5"/>
                        </a:solidFill>
                        <a:latin typeface="Poppins ExtraLight" panose="00000300000000000000" pitchFamily="2" charset="-94"/>
                        <a:ea typeface="+mn-ea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  <a:tr h="245508">
                <a:tc gridSpan="2"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0" i="0" u="none" strike="noStrike" dirty="0" smtClean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2025 </a:t>
                      </a:r>
                      <a:r>
                        <a:rPr lang="tr-TR" sz="1600" b="0" i="0" u="none" strike="noStrike" dirty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Yılı Toplam İhracatı</a:t>
                      </a:r>
                    </a:p>
                  </a:txBody>
                  <a:tcPr marL="6552" marR="6552" marT="6552" marB="0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681.027.295 </a:t>
                      </a:r>
                      <a:r>
                        <a:rPr lang="tr-TR" sz="1200" b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Poppins ExtraLight" panose="00000300000000000000" pitchFamily="2" charset="-94"/>
                          <a:ea typeface="+mn-ea"/>
                          <a:cs typeface="Poppins ExtraLight" panose="00000300000000000000" pitchFamily="2" charset="-94"/>
                        </a:rPr>
                        <a:t>$</a:t>
                      </a:r>
                      <a:endParaRPr lang="tr-TR" sz="1200" b="0" u="none" strike="noStrike" kern="1200" dirty="0">
                        <a:solidFill>
                          <a:schemeClr val="tx1"/>
                        </a:solidFill>
                        <a:effectLst/>
                        <a:latin typeface="Poppins ExtraLight" panose="00000300000000000000" pitchFamily="2" charset="-94"/>
                        <a:ea typeface="+mn-ea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5889527"/>
                  </a:ext>
                </a:extLst>
              </a:tr>
              <a:tr h="150411">
                <a:tc gridSpan="2"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3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endParaRPr lang="tr-TR" sz="1200" b="0" u="none" strike="noStrike" kern="1200" dirty="0">
                        <a:solidFill>
                          <a:srgbClr val="FF0000"/>
                        </a:solidFill>
                        <a:effectLst/>
                        <a:latin typeface="Poppins ExtraLight" panose="00000300000000000000" pitchFamily="2" charset="-94"/>
                        <a:ea typeface="+mn-ea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6212557"/>
                  </a:ext>
                </a:extLst>
              </a:tr>
              <a:tr h="150411">
                <a:tc gridSpan="2">
                  <a:txBody>
                    <a:bodyPr/>
                    <a:lstStyle/>
                    <a:p>
                      <a:pPr marL="7200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3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endParaRPr lang="tr-TR" sz="1200" b="0" u="none" strike="noStrike" kern="1200" dirty="0">
                        <a:solidFill>
                          <a:srgbClr val="FF0000"/>
                        </a:solidFill>
                        <a:effectLst/>
                        <a:latin typeface="Poppins ExtraLight" panose="00000300000000000000" pitchFamily="2" charset="-94"/>
                        <a:ea typeface="+mn-ea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>
                      <a:noFill/>
                    </a:lnL>
                    <a:lnR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8909997"/>
                  </a:ext>
                </a:extLst>
              </a:tr>
            </a:tbl>
          </a:graphicData>
        </a:graphic>
      </p:graphicFrame>
      <p:grpSp>
        <p:nvGrpSpPr>
          <p:cNvPr id="68" name="Analytics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6"/>
            </p:custDataLst>
          </p:nvPr>
        </p:nvGrpSpPr>
        <p:grpSpPr>
          <a:xfrm>
            <a:off x="4888845" y="2006271"/>
            <a:ext cx="508000" cy="451359"/>
            <a:chOff x="7005638" y="5538789"/>
            <a:chExt cx="911225" cy="809625"/>
          </a:xfrm>
          <a:solidFill>
            <a:srgbClr val="0054C5"/>
          </a:solidFill>
        </p:grpSpPr>
        <p:sp>
          <p:nvSpPr>
            <p:cNvPr id="69" name="Rectangle 48"/>
            <p:cNvSpPr>
              <a:spLocks noChangeArrowheads="1"/>
            </p:cNvSpPr>
            <p:nvPr/>
          </p:nvSpPr>
          <p:spPr bwMode="auto">
            <a:xfrm>
              <a:off x="7005638" y="6299201"/>
              <a:ext cx="741363" cy="492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0" name="Freeform 49"/>
            <p:cNvSpPr>
              <a:spLocks/>
            </p:cNvSpPr>
            <p:nvPr/>
          </p:nvSpPr>
          <p:spPr bwMode="auto">
            <a:xfrm>
              <a:off x="7524751" y="5842001"/>
              <a:ext cx="153988" cy="114300"/>
            </a:xfrm>
            <a:custGeom>
              <a:avLst/>
              <a:gdLst>
                <a:gd name="T0" fmla="*/ 202 w 202"/>
                <a:gd name="T1" fmla="*/ 64 h 149"/>
                <a:gd name="T2" fmla="*/ 202 w 202"/>
                <a:gd name="T3" fmla="*/ 0 h 149"/>
                <a:gd name="T4" fmla="*/ 0 w 202"/>
                <a:gd name="T5" fmla="*/ 0 h 149"/>
                <a:gd name="T6" fmla="*/ 0 w 202"/>
                <a:gd name="T7" fmla="*/ 147 h 149"/>
                <a:gd name="T8" fmla="*/ 27 w 202"/>
                <a:gd name="T9" fmla="*/ 149 h 149"/>
                <a:gd name="T10" fmla="*/ 202 w 202"/>
                <a:gd name="T11" fmla="*/ 6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49">
                  <a:moveTo>
                    <a:pt x="202" y="64"/>
                  </a:moveTo>
                  <a:lnTo>
                    <a:pt x="202" y="0"/>
                  </a:lnTo>
                  <a:lnTo>
                    <a:pt x="0" y="0"/>
                  </a:lnTo>
                  <a:lnTo>
                    <a:pt x="0" y="147"/>
                  </a:lnTo>
                  <a:cubicBezTo>
                    <a:pt x="9" y="148"/>
                    <a:pt x="18" y="149"/>
                    <a:pt x="27" y="149"/>
                  </a:cubicBezTo>
                  <a:cubicBezTo>
                    <a:pt x="98" y="149"/>
                    <a:pt x="161" y="116"/>
                    <a:pt x="202" y="6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1" name="Freeform 50"/>
            <p:cNvSpPr>
              <a:spLocks/>
            </p:cNvSpPr>
            <p:nvPr/>
          </p:nvSpPr>
          <p:spPr bwMode="auto">
            <a:xfrm>
              <a:off x="7524751" y="6021389"/>
              <a:ext cx="153988" cy="231775"/>
            </a:xfrm>
            <a:custGeom>
              <a:avLst/>
              <a:gdLst>
                <a:gd name="T0" fmla="*/ 27 w 202"/>
                <a:gd name="T1" fmla="*/ 46 h 304"/>
                <a:gd name="T2" fmla="*/ 0 w 202"/>
                <a:gd name="T3" fmla="*/ 45 h 304"/>
                <a:gd name="T4" fmla="*/ 0 w 202"/>
                <a:gd name="T5" fmla="*/ 304 h 304"/>
                <a:gd name="T6" fmla="*/ 202 w 202"/>
                <a:gd name="T7" fmla="*/ 304 h 304"/>
                <a:gd name="T8" fmla="*/ 202 w 202"/>
                <a:gd name="T9" fmla="*/ 0 h 304"/>
                <a:gd name="T10" fmla="*/ 27 w 202"/>
                <a:gd name="T11" fmla="*/ 46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304">
                  <a:moveTo>
                    <a:pt x="27" y="46"/>
                  </a:moveTo>
                  <a:cubicBezTo>
                    <a:pt x="18" y="46"/>
                    <a:pt x="9" y="46"/>
                    <a:pt x="0" y="45"/>
                  </a:cubicBezTo>
                  <a:lnTo>
                    <a:pt x="0" y="304"/>
                  </a:lnTo>
                  <a:lnTo>
                    <a:pt x="202" y="304"/>
                  </a:lnTo>
                  <a:lnTo>
                    <a:pt x="202" y="0"/>
                  </a:lnTo>
                  <a:cubicBezTo>
                    <a:pt x="149" y="30"/>
                    <a:pt x="88" y="46"/>
                    <a:pt x="27" y="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2" name="Rectangle 51"/>
            <p:cNvSpPr>
              <a:spLocks noChangeArrowheads="1"/>
            </p:cNvSpPr>
            <p:nvPr/>
          </p:nvSpPr>
          <p:spPr bwMode="auto">
            <a:xfrm>
              <a:off x="7086601" y="6029326"/>
              <a:ext cx="153988" cy="2238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3" name="Freeform 147"/>
            <p:cNvSpPr>
              <a:spLocks/>
            </p:cNvSpPr>
            <p:nvPr/>
          </p:nvSpPr>
          <p:spPr bwMode="auto">
            <a:xfrm>
              <a:off x="7375526" y="5735639"/>
              <a:ext cx="87313" cy="198438"/>
            </a:xfrm>
            <a:custGeom>
              <a:avLst/>
              <a:gdLst>
                <a:gd name="T0" fmla="*/ 11 w 116"/>
                <a:gd name="T1" fmla="*/ 0 h 261"/>
                <a:gd name="T2" fmla="*/ 0 w 116"/>
                <a:gd name="T3" fmla="*/ 66 h 261"/>
                <a:gd name="T4" fmla="*/ 116 w 116"/>
                <a:gd name="T5" fmla="*/ 261 h 261"/>
                <a:gd name="T6" fmla="*/ 116 w 116"/>
                <a:gd name="T7" fmla="*/ 0 h 261"/>
                <a:gd name="T8" fmla="*/ 11 w 116"/>
                <a:gd name="T9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61">
                  <a:moveTo>
                    <a:pt x="11" y="0"/>
                  </a:moveTo>
                  <a:cubicBezTo>
                    <a:pt x="4" y="21"/>
                    <a:pt x="0" y="43"/>
                    <a:pt x="0" y="66"/>
                  </a:cubicBezTo>
                  <a:cubicBezTo>
                    <a:pt x="0" y="150"/>
                    <a:pt x="47" y="223"/>
                    <a:pt x="116" y="261"/>
                  </a:cubicBezTo>
                  <a:lnTo>
                    <a:pt x="116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4" name="Freeform 148"/>
            <p:cNvSpPr>
              <a:spLocks/>
            </p:cNvSpPr>
            <p:nvPr/>
          </p:nvSpPr>
          <p:spPr bwMode="auto">
            <a:xfrm>
              <a:off x="7308851" y="5919789"/>
              <a:ext cx="153988" cy="333375"/>
            </a:xfrm>
            <a:custGeom>
              <a:avLst/>
              <a:gdLst>
                <a:gd name="T0" fmla="*/ 0 w 202"/>
                <a:gd name="T1" fmla="*/ 0 h 438"/>
                <a:gd name="T2" fmla="*/ 0 w 202"/>
                <a:gd name="T3" fmla="*/ 438 h 438"/>
                <a:gd name="T4" fmla="*/ 202 w 202"/>
                <a:gd name="T5" fmla="*/ 438 h 438"/>
                <a:gd name="T6" fmla="*/ 202 w 202"/>
                <a:gd name="T7" fmla="*/ 164 h 438"/>
                <a:gd name="T8" fmla="*/ 0 w 202"/>
                <a:gd name="T9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438">
                  <a:moveTo>
                    <a:pt x="0" y="0"/>
                  </a:moveTo>
                  <a:lnTo>
                    <a:pt x="0" y="438"/>
                  </a:lnTo>
                  <a:lnTo>
                    <a:pt x="202" y="438"/>
                  </a:lnTo>
                  <a:lnTo>
                    <a:pt x="202" y="164"/>
                  </a:lnTo>
                  <a:cubicBezTo>
                    <a:pt x="116" y="136"/>
                    <a:pt x="44" y="77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75" name="Freeform 149"/>
            <p:cNvSpPr>
              <a:spLocks noEditPoints="1"/>
            </p:cNvSpPr>
            <p:nvPr/>
          </p:nvSpPr>
          <p:spPr bwMode="auto">
            <a:xfrm>
              <a:off x="7297738" y="5538789"/>
              <a:ext cx="619125" cy="604838"/>
            </a:xfrm>
            <a:custGeom>
              <a:avLst/>
              <a:gdLst>
                <a:gd name="T0" fmla="*/ 325 w 813"/>
                <a:gd name="T1" fmla="*/ 578 h 794"/>
                <a:gd name="T2" fmla="*/ 72 w 813"/>
                <a:gd name="T3" fmla="*/ 325 h 794"/>
                <a:gd name="T4" fmla="*/ 325 w 813"/>
                <a:gd name="T5" fmla="*/ 72 h 794"/>
                <a:gd name="T6" fmla="*/ 578 w 813"/>
                <a:gd name="T7" fmla="*/ 325 h 794"/>
                <a:gd name="T8" fmla="*/ 325 w 813"/>
                <a:gd name="T9" fmla="*/ 578 h 794"/>
                <a:gd name="T10" fmla="*/ 651 w 813"/>
                <a:gd name="T11" fmla="*/ 544 h 794"/>
                <a:gd name="T12" fmla="*/ 627 w 813"/>
                <a:gd name="T13" fmla="*/ 572 h 794"/>
                <a:gd name="T14" fmla="*/ 579 w 813"/>
                <a:gd name="T15" fmla="*/ 528 h 794"/>
                <a:gd name="T16" fmla="*/ 650 w 813"/>
                <a:gd name="T17" fmla="*/ 325 h 794"/>
                <a:gd name="T18" fmla="*/ 325 w 813"/>
                <a:gd name="T19" fmla="*/ 0 h 794"/>
                <a:gd name="T20" fmla="*/ 0 w 813"/>
                <a:gd name="T21" fmla="*/ 325 h 794"/>
                <a:gd name="T22" fmla="*/ 325 w 813"/>
                <a:gd name="T23" fmla="*/ 650 h 794"/>
                <a:gd name="T24" fmla="*/ 527 w 813"/>
                <a:gd name="T25" fmla="*/ 580 h 794"/>
                <a:gd name="T26" fmla="*/ 579 w 813"/>
                <a:gd name="T27" fmla="*/ 626 h 794"/>
                <a:gd name="T28" fmla="*/ 557 w 813"/>
                <a:gd name="T29" fmla="*/ 650 h 794"/>
                <a:gd name="T30" fmla="*/ 719 w 813"/>
                <a:gd name="T31" fmla="*/ 794 h 794"/>
                <a:gd name="T32" fmla="*/ 813 w 813"/>
                <a:gd name="T33" fmla="*/ 688 h 794"/>
                <a:gd name="T34" fmla="*/ 651 w 813"/>
                <a:gd name="T35" fmla="*/ 544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13" h="794">
                  <a:moveTo>
                    <a:pt x="325" y="578"/>
                  </a:moveTo>
                  <a:cubicBezTo>
                    <a:pt x="186" y="578"/>
                    <a:pt x="72" y="464"/>
                    <a:pt x="72" y="325"/>
                  </a:cubicBezTo>
                  <a:cubicBezTo>
                    <a:pt x="72" y="186"/>
                    <a:pt x="186" y="72"/>
                    <a:pt x="325" y="72"/>
                  </a:cubicBezTo>
                  <a:cubicBezTo>
                    <a:pt x="465" y="72"/>
                    <a:pt x="578" y="186"/>
                    <a:pt x="578" y="325"/>
                  </a:cubicBezTo>
                  <a:cubicBezTo>
                    <a:pt x="578" y="464"/>
                    <a:pt x="465" y="578"/>
                    <a:pt x="325" y="578"/>
                  </a:cubicBezTo>
                  <a:close/>
                  <a:moveTo>
                    <a:pt x="651" y="544"/>
                  </a:moveTo>
                  <a:lnTo>
                    <a:pt x="627" y="572"/>
                  </a:lnTo>
                  <a:lnTo>
                    <a:pt x="579" y="528"/>
                  </a:lnTo>
                  <a:cubicBezTo>
                    <a:pt x="624" y="473"/>
                    <a:pt x="650" y="402"/>
                    <a:pt x="650" y="325"/>
                  </a:cubicBezTo>
                  <a:cubicBezTo>
                    <a:pt x="650" y="146"/>
                    <a:pt x="505" y="0"/>
                    <a:pt x="325" y="0"/>
                  </a:cubicBezTo>
                  <a:cubicBezTo>
                    <a:pt x="146" y="0"/>
                    <a:pt x="0" y="146"/>
                    <a:pt x="0" y="325"/>
                  </a:cubicBezTo>
                  <a:cubicBezTo>
                    <a:pt x="0" y="504"/>
                    <a:pt x="146" y="650"/>
                    <a:pt x="325" y="650"/>
                  </a:cubicBezTo>
                  <a:cubicBezTo>
                    <a:pt x="402" y="650"/>
                    <a:pt x="472" y="624"/>
                    <a:pt x="527" y="580"/>
                  </a:cubicBezTo>
                  <a:lnTo>
                    <a:pt x="579" y="626"/>
                  </a:lnTo>
                  <a:lnTo>
                    <a:pt x="557" y="650"/>
                  </a:lnTo>
                  <a:lnTo>
                    <a:pt x="719" y="794"/>
                  </a:lnTo>
                  <a:lnTo>
                    <a:pt x="813" y="688"/>
                  </a:lnTo>
                  <a:lnTo>
                    <a:pt x="651" y="544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aphicFrame>
        <p:nvGraphicFramePr>
          <p:cNvPr id="76" name="Tablo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5469729"/>
              </p:ext>
            </p:extLst>
          </p:nvPr>
        </p:nvGraphicFramePr>
        <p:xfrm>
          <a:off x="5622261" y="1993437"/>
          <a:ext cx="2330579" cy="4962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2343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988236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49620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SEGE </a:t>
                      </a:r>
                      <a:r>
                        <a:rPr lang="tr-TR" sz="1600" b="0" u="none" strike="noStrike" dirty="0" smtClean="0"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2025</a:t>
                      </a:r>
                      <a:endParaRPr lang="tr-TR" sz="1600" b="0" i="0" u="none" strike="noStrike" dirty="0"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54. </a:t>
                      </a:r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Sıra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grpSp>
        <p:nvGrpSpPr>
          <p:cNvPr id="77" name="Dark_Money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7"/>
            </p:custDataLst>
          </p:nvPr>
        </p:nvGrpSpPr>
        <p:grpSpPr bwMode="auto">
          <a:xfrm>
            <a:off x="4788089" y="2611396"/>
            <a:ext cx="762000" cy="632297"/>
            <a:chOff x="-4" y="8"/>
            <a:chExt cx="564" cy="468"/>
          </a:xfrm>
          <a:solidFill>
            <a:srgbClr val="0054C5"/>
          </a:solidFill>
        </p:grpSpPr>
        <p:sp>
          <p:nvSpPr>
            <p:cNvPr id="78" name="Dark_Money"/>
            <p:cNvSpPr>
              <a:spLocks/>
            </p:cNvSpPr>
            <p:nvPr>
              <p:custDataLst>
                <p:tags r:id="rId16"/>
              </p:custDataLst>
            </p:nvPr>
          </p:nvSpPr>
          <p:spPr bwMode="auto">
            <a:xfrm>
              <a:off x="476" y="246"/>
              <a:ext cx="84" cy="46"/>
            </a:xfrm>
            <a:custGeom>
              <a:avLst/>
              <a:gdLst>
                <a:gd name="T0" fmla="*/ 96 w 191"/>
                <a:gd name="T1" fmla="*/ 0 h 104"/>
                <a:gd name="T2" fmla="*/ 0 w 191"/>
                <a:gd name="T3" fmla="*/ 35 h 104"/>
                <a:gd name="T4" fmla="*/ 0 w 191"/>
                <a:gd name="T5" fmla="*/ 70 h 104"/>
                <a:gd name="T6" fmla="*/ 0 w 191"/>
                <a:gd name="T7" fmla="*/ 70 h 104"/>
                <a:gd name="T8" fmla="*/ 96 w 191"/>
                <a:gd name="T9" fmla="*/ 104 h 104"/>
                <a:gd name="T10" fmla="*/ 191 w 191"/>
                <a:gd name="T11" fmla="*/ 70 h 104"/>
                <a:gd name="T12" fmla="*/ 191 w 191"/>
                <a:gd name="T13" fmla="*/ 70 h 104"/>
                <a:gd name="T14" fmla="*/ 191 w 191"/>
                <a:gd name="T15" fmla="*/ 35 h 104"/>
                <a:gd name="T16" fmla="*/ 96 w 191"/>
                <a:gd name="T17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1" h="104">
                  <a:moveTo>
                    <a:pt x="96" y="0"/>
                  </a:moveTo>
                  <a:cubicBezTo>
                    <a:pt x="43" y="0"/>
                    <a:pt x="0" y="16"/>
                    <a:pt x="0" y="35"/>
                  </a:cubicBezTo>
                  <a:lnTo>
                    <a:pt x="0" y="70"/>
                  </a:lnTo>
                  <a:lnTo>
                    <a:pt x="0" y="70"/>
                  </a:lnTo>
                  <a:cubicBezTo>
                    <a:pt x="0" y="89"/>
                    <a:pt x="43" y="104"/>
                    <a:pt x="96" y="104"/>
                  </a:cubicBezTo>
                  <a:cubicBezTo>
                    <a:pt x="148" y="104"/>
                    <a:pt x="191" y="89"/>
                    <a:pt x="191" y="70"/>
                  </a:cubicBezTo>
                  <a:lnTo>
                    <a:pt x="191" y="70"/>
                  </a:lnTo>
                  <a:lnTo>
                    <a:pt x="191" y="35"/>
                  </a:lnTo>
                  <a:cubicBezTo>
                    <a:pt x="191" y="16"/>
                    <a:pt x="148" y="0"/>
                    <a:pt x="9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79" name="Dark_Money"/>
            <p:cNvSpPr>
              <a:spLocks/>
            </p:cNvSpPr>
            <p:nvPr>
              <p:custDataLst>
                <p:tags r:id="rId17"/>
              </p:custDataLst>
            </p:nvPr>
          </p:nvSpPr>
          <p:spPr bwMode="auto">
            <a:xfrm>
              <a:off x="476" y="384"/>
              <a:ext cx="84" cy="31"/>
            </a:xfrm>
            <a:custGeom>
              <a:avLst/>
              <a:gdLst>
                <a:gd name="T0" fmla="*/ 96 w 191"/>
                <a:gd name="T1" fmla="*/ 34 h 69"/>
                <a:gd name="T2" fmla="*/ 0 w 191"/>
                <a:gd name="T3" fmla="*/ 0 h 69"/>
                <a:gd name="T4" fmla="*/ 0 w 191"/>
                <a:gd name="T5" fmla="*/ 34 h 69"/>
                <a:gd name="T6" fmla="*/ 96 w 191"/>
                <a:gd name="T7" fmla="*/ 69 h 69"/>
                <a:gd name="T8" fmla="*/ 191 w 191"/>
                <a:gd name="T9" fmla="*/ 34 h 69"/>
                <a:gd name="T10" fmla="*/ 191 w 191"/>
                <a:gd name="T11" fmla="*/ 0 h 69"/>
                <a:gd name="T12" fmla="*/ 96 w 191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69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0" name="Dark_Money"/>
            <p:cNvSpPr>
              <a:spLocks/>
            </p:cNvSpPr>
            <p:nvPr>
              <p:custDataLst>
                <p:tags r:id="rId18"/>
              </p:custDataLst>
            </p:nvPr>
          </p:nvSpPr>
          <p:spPr bwMode="auto">
            <a:xfrm>
              <a:off x="476" y="353"/>
              <a:ext cx="84" cy="31"/>
            </a:xfrm>
            <a:custGeom>
              <a:avLst/>
              <a:gdLst>
                <a:gd name="T0" fmla="*/ 96 w 191"/>
                <a:gd name="T1" fmla="*/ 35 h 70"/>
                <a:gd name="T2" fmla="*/ 0 w 191"/>
                <a:gd name="T3" fmla="*/ 0 h 70"/>
                <a:gd name="T4" fmla="*/ 0 w 191"/>
                <a:gd name="T5" fmla="*/ 35 h 70"/>
                <a:gd name="T6" fmla="*/ 96 w 191"/>
                <a:gd name="T7" fmla="*/ 70 h 70"/>
                <a:gd name="T8" fmla="*/ 191 w 191"/>
                <a:gd name="T9" fmla="*/ 35 h 70"/>
                <a:gd name="T10" fmla="*/ 191 w 191"/>
                <a:gd name="T11" fmla="*/ 0 h 70"/>
                <a:gd name="T12" fmla="*/ 96 w 191"/>
                <a:gd name="T1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70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1" name="Dark_Money"/>
            <p:cNvSpPr>
              <a:spLocks/>
            </p:cNvSpPr>
            <p:nvPr>
              <p:custDataLst>
                <p:tags r:id="rId19"/>
              </p:custDataLst>
            </p:nvPr>
          </p:nvSpPr>
          <p:spPr bwMode="auto">
            <a:xfrm>
              <a:off x="476" y="323"/>
              <a:ext cx="84" cy="30"/>
            </a:xfrm>
            <a:custGeom>
              <a:avLst/>
              <a:gdLst>
                <a:gd name="T0" fmla="*/ 96 w 191"/>
                <a:gd name="T1" fmla="*/ 35 h 69"/>
                <a:gd name="T2" fmla="*/ 0 w 191"/>
                <a:gd name="T3" fmla="*/ 0 h 69"/>
                <a:gd name="T4" fmla="*/ 0 w 191"/>
                <a:gd name="T5" fmla="*/ 35 h 69"/>
                <a:gd name="T6" fmla="*/ 96 w 191"/>
                <a:gd name="T7" fmla="*/ 69 h 69"/>
                <a:gd name="T8" fmla="*/ 191 w 191"/>
                <a:gd name="T9" fmla="*/ 35 h 69"/>
                <a:gd name="T10" fmla="*/ 191 w 191"/>
                <a:gd name="T11" fmla="*/ 0 h 69"/>
                <a:gd name="T12" fmla="*/ 96 w 191"/>
                <a:gd name="T13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69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8" y="69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2" name="Dark_Money"/>
            <p:cNvSpPr>
              <a:spLocks/>
            </p:cNvSpPr>
            <p:nvPr>
              <p:custDataLst>
                <p:tags r:id="rId20"/>
              </p:custDataLst>
            </p:nvPr>
          </p:nvSpPr>
          <p:spPr bwMode="auto">
            <a:xfrm>
              <a:off x="476" y="292"/>
              <a:ext cx="84" cy="31"/>
            </a:xfrm>
            <a:custGeom>
              <a:avLst/>
              <a:gdLst>
                <a:gd name="T0" fmla="*/ 96 w 191"/>
                <a:gd name="T1" fmla="*/ 35 h 70"/>
                <a:gd name="T2" fmla="*/ 0 w 191"/>
                <a:gd name="T3" fmla="*/ 0 h 70"/>
                <a:gd name="T4" fmla="*/ 0 w 191"/>
                <a:gd name="T5" fmla="*/ 35 h 70"/>
                <a:gd name="T6" fmla="*/ 96 w 191"/>
                <a:gd name="T7" fmla="*/ 70 h 70"/>
                <a:gd name="T8" fmla="*/ 191 w 191"/>
                <a:gd name="T9" fmla="*/ 35 h 70"/>
                <a:gd name="T10" fmla="*/ 191 w 191"/>
                <a:gd name="T11" fmla="*/ 0 h 70"/>
                <a:gd name="T12" fmla="*/ 96 w 191"/>
                <a:gd name="T1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70">
                  <a:moveTo>
                    <a:pt x="96" y="35"/>
                  </a:moveTo>
                  <a:cubicBezTo>
                    <a:pt x="43" y="35"/>
                    <a:pt x="0" y="20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20"/>
                    <a:pt x="148" y="35"/>
                    <a:pt x="96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3" name="Dark_Money"/>
            <p:cNvSpPr>
              <a:spLocks/>
            </p:cNvSpPr>
            <p:nvPr>
              <p:custDataLst>
                <p:tags r:id="rId21"/>
              </p:custDataLst>
            </p:nvPr>
          </p:nvSpPr>
          <p:spPr bwMode="auto">
            <a:xfrm>
              <a:off x="476" y="415"/>
              <a:ext cx="84" cy="31"/>
            </a:xfrm>
            <a:custGeom>
              <a:avLst/>
              <a:gdLst>
                <a:gd name="T0" fmla="*/ 96 w 191"/>
                <a:gd name="T1" fmla="*/ 35 h 70"/>
                <a:gd name="T2" fmla="*/ 0 w 191"/>
                <a:gd name="T3" fmla="*/ 0 h 70"/>
                <a:gd name="T4" fmla="*/ 0 w 191"/>
                <a:gd name="T5" fmla="*/ 35 h 70"/>
                <a:gd name="T6" fmla="*/ 96 w 191"/>
                <a:gd name="T7" fmla="*/ 70 h 70"/>
                <a:gd name="T8" fmla="*/ 191 w 191"/>
                <a:gd name="T9" fmla="*/ 35 h 70"/>
                <a:gd name="T10" fmla="*/ 191 w 191"/>
                <a:gd name="T11" fmla="*/ 0 h 70"/>
                <a:gd name="T12" fmla="*/ 96 w 191"/>
                <a:gd name="T1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70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8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8" y="35"/>
                    <a:pt x="96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4" name="Dark_Money"/>
            <p:cNvSpPr>
              <a:spLocks/>
            </p:cNvSpPr>
            <p:nvPr>
              <p:custDataLst>
                <p:tags r:id="rId22"/>
              </p:custDataLst>
            </p:nvPr>
          </p:nvSpPr>
          <p:spPr bwMode="auto">
            <a:xfrm>
              <a:off x="476" y="446"/>
              <a:ext cx="84" cy="30"/>
            </a:xfrm>
            <a:custGeom>
              <a:avLst/>
              <a:gdLst>
                <a:gd name="T0" fmla="*/ 96 w 191"/>
                <a:gd name="T1" fmla="*/ 34 h 69"/>
                <a:gd name="T2" fmla="*/ 0 w 191"/>
                <a:gd name="T3" fmla="*/ 0 h 69"/>
                <a:gd name="T4" fmla="*/ 0 w 191"/>
                <a:gd name="T5" fmla="*/ 34 h 69"/>
                <a:gd name="T6" fmla="*/ 96 w 191"/>
                <a:gd name="T7" fmla="*/ 69 h 69"/>
                <a:gd name="T8" fmla="*/ 191 w 191"/>
                <a:gd name="T9" fmla="*/ 34 h 69"/>
                <a:gd name="T10" fmla="*/ 191 w 191"/>
                <a:gd name="T11" fmla="*/ 0 h 69"/>
                <a:gd name="T12" fmla="*/ 96 w 191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69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8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8" y="34"/>
                    <a:pt x="96" y="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5" name="Dark_Money"/>
            <p:cNvSpPr>
              <a:spLocks/>
            </p:cNvSpPr>
            <p:nvPr>
              <p:custDataLst>
                <p:tags r:id="rId23"/>
              </p:custDataLst>
            </p:nvPr>
          </p:nvSpPr>
          <p:spPr bwMode="auto">
            <a:xfrm>
              <a:off x="376" y="338"/>
              <a:ext cx="84" cy="46"/>
            </a:xfrm>
            <a:custGeom>
              <a:avLst/>
              <a:gdLst>
                <a:gd name="T0" fmla="*/ 96 w 191"/>
                <a:gd name="T1" fmla="*/ 0 h 104"/>
                <a:gd name="T2" fmla="*/ 0 w 191"/>
                <a:gd name="T3" fmla="*/ 34 h 104"/>
                <a:gd name="T4" fmla="*/ 0 w 191"/>
                <a:gd name="T5" fmla="*/ 69 h 104"/>
                <a:gd name="T6" fmla="*/ 96 w 191"/>
                <a:gd name="T7" fmla="*/ 104 h 104"/>
                <a:gd name="T8" fmla="*/ 191 w 191"/>
                <a:gd name="T9" fmla="*/ 69 h 104"/>
                <a:gd name="T10" fmla="*/ 191 w 191"/>
                <a:gd name="T11" fmla="*/ 34 h 104"/>
                <a:gd name="T12" fmla="*/ 96 w 191"/>
                <a:gd name="T13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104">
                  <a:moveTo>
                    <a:pt x="96" y="0"/>
                  </a:moveTo>
                  <a:cubicBezTo>
                    <a:pt x="43" y="0"/>
                    <a:pt x="0" y="15"/>
                    <a:pt x="0" y="34"/>
                  </a:cubicBezTo>
                  <a:lnTo>
                    <a:pt x="0" y="69"/>
                  </a:lnTo>
                  <a:cubicBezTo>
                    <a:pt x="0" y="88"/>
                    <a:pt x="43" y="104"/>
                    <a:pt x="96" y="104"/>
                  </a:cubicBezTo>
                  <a:cubicBezTo>
                    <a:pt x="149" y="104"/>
                    <a:pt x="191" y="88"/>
                    <a:pt x="191" y="69"/>
                  </a:cubicBezTo>
                  <a:lnTo>
                    <a:pt x="191" y="34"/>
                  </a:lnTo>
                  <a:cubicBezTo>
                    <a:pt x="191" y="15"/>
                    <a:pt x="149" y="0"/>
                    <a:pt x="96" y="0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6" name="Dark_Money"/>
            <p:cNvSpPr>
              <a:spLocks/>
            </p:cNvSpPr>
            <p:nvPr>
              <p:custDataLst>
                <p:tags r:id="rId24"/>
              </p:custDataLst>
            </p:nvPr>
          </p:nvSpPr>
          <p:spPr bwMode="auto">
            <a:xfrm>
              <a:off x="376" y="384"/>
              <a:ext cx="84" cy="31"/>
            </a:xfrm>
            <a:custGeom>
              <a:avLst/>
              <a:gdLst>
                <a:gd name="T0" fmla="*/ 96 w 191"/>
                <a:gd name="T1" fmla="*/ 34 h 69"/>
                <a:gd name="T2" fmla="*/ 0 w 191"/>
                <a:gd name="T3" fmla="*/ 0 h 69"/>
                <a:gd name="T4" fmla="*/ 0 w 191"/>
                <a:gd name="T5" fmla="*/ 34 h 69"/>
                <a:gd name="T6" fmla="*/ 96 w 191"/>
                <a:gd name="T7" fmla="*/ 69 h 69"/>
                <a:gd name="T8" fmla="*/ 191 w 191"/>
                <a:gd name="T9" fmla="*/ 34 h 69"/>
                <a:gd name="T10" fmla="*/ 191 w 191"/>
                <a:gd name="T11" fmla="*/ 0 h 69"/>
                <a:gd name="T12" fmla="*/ 96 w 191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69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4"/>
                    <a:pt x="43" y="69"/>
                    <a:pt x="96" y="69"/>
                  </a:cubicBezTo>
                  <a:cubicBezTo>
                    <a:pt x="149" y="69"/>
                    <a:pt x="191" y="54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7" name="Dark_Money"/>
            <p:cNvSpPr>
              <a:spLocks/>
            </p:cNvSpPr>
            <p:nvPr>
              <p:custDataLst>
                <p:tags r:id="rId25"/>
              </p:custDataLst>
            </p:nvPr>
          </p:nvSpPr>
          <p:spPr bwMode="auto">
            <a:xfrm>
              <a:off x="376" y="415"/>
              <a:ext cx="84" cy="31"/>
            </a:xfrm>
            <a:custGeom>
              <a:avLst/>
              <a:gdLst>
                <a:gd name="T0" fmla="*/ 96 w 191"/>
                <a:gd name="T1" fmla="*/ 35 h 70"/>
                <a:gd name="T2" fmla="*/ 0 w 191"/>
                <a:gd name="T3" fmla="*/ 0 h 70"/>
                <a:gd name="T4" fmla="*/ 0 w 191"/>
                <a:gd name="T5" fmla="*/ 35 h 70"/>
                <a:gd name="T6" fmla="*/ 96 w 191"/>
                <a:gd name="T7" fmla="*/ 70 h 70"/>
                <a:gd name="T8" fmla="*/ 191 w 191"/>
                <a:gd name="T9" fmla="*/ 35 h 70"/>
                <a:gd name="T10" fmla="*/ 191 w 191"/>
                <a:gd name="T11" fmla="*/ 0 h 70"/>
                <a:gd name="T12" fmla="*/ 96 w 191"/>
                <a:gd name="T13" fmla="*/ 3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70">
                  <a:moveTo>
                    <a:pt x="96" y="35"/>
                  </a:moveTo>
                  <a:cubicBezTo>
                    <a:pt x="43" y="35"/>
                    <a:pt x="0" y="19"/>
                    <a:pt x="0" y="0"/>
                  </a:cubicBezTo>
                  <a:lnTo>
                    <a:pt x="0" y="35"/>
                  </a:lnTo>
                  <a:cubicBezTo>
                    <a:pt x="0" y="54"/>
                    <a:pt x="43" y="70"/>
                    <a:pt x="96" y="70"/>
                  </a:cubicBezTo>
                  <a:cubicBezTo>
                    <a:pt x="149" y="70"/>
                    <a:pt x="191" y="54"/>
                    <a:pt x="191" y="35"/>
                  </a:cubicBezTo>
                  <a:lnTo>
                    <a:pt x="191" y="0"/>
                  </a:lnTo>
                  <a:cubicBezTo>
                    <a:pt x="191" y="19"/>
                    <a:pt x="149" y="35"/>
                    <a:pt x="96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8" name="Dark_Money"/>
            <p:cNvSpPr>
              <a:spLocks/>
            </p:cNvSpPr>
            <p:nvPr>
              <p:custDataLst>
                <p:tags r:id="rId26"/>
              </p:custDataLst>
            </p:nvPr>
          </p:nvSpPr>
          <p:spPr bwMode="auto">
            <a:xfrm>
              <a:off x="376" y="446"/>
              <a:ext cx="84" cy="30"/>
            </a:xfrm>
            <a:custGeom>
              <a:avLst/>
              <a:gdLst>
                <a:gd name="T0" fmla="*/ 96 w 191"/>
                <a:gd name="T1" fmla="*/ 34 h 69"/>
                <a:gd name="T2" fmla="*/ 0 w 191"/>
                <a:gd name="T3" fmla="*/ 0 h 69"/>
                <a:gd name="T4" fmla="*/ 0 w 191"/>
                <a:gd name="T5" fmla="*/ 34 h 69"/>
                <a:gd name="T6" fmla="*/ 96 w 191"/>
                <a:gd name="T7" fmla="*/ 69 h 69"/>
                <a:gd name="T8" fmla="*/ 191 w 191"/>
                <a:gd name="T9" fmla="*/ 34 h 69"/>
                <a:gd name="T10" fmla="*/ 191 w 191"/>
                <a:gd name="T11" fmla="*/ 0 h 69"/>
                <a:gd name="T12" fmla="*/ 96 w 191"/>
                <a:gd name="T13" fmla="*/ 3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1" h="69">
                  <a:moveTo>
                    <a:pt x="96" y="34"/>
                  </a:moveTo>
                  <a:cubicBezTo>
                    <a:pt x="43" y="34"/>
                    <a:pt x="0" y="19"/>
                    <a:pt x="0" y="0"/>
                  </a:cubicBezTo>
                  <a:lnTo>
                    <a:pt x="0" y="34"/>
                  </a:lnTo>
                  <a:cubicBezTo>
                    <a:pt x="0" y="53"/>
                    <a:pt x="43" y="69"/>
                    <a:pt x="96" y="69"/>
                  </a:cubicBezTo>
                  <a:cubicBezTo>
                    <a:pt x="149" y="69"/>
                    <a:pt x="191" y="53"/>
                    <a:pt x="191" y="34"/>
                  </a:cubicBezTo>
                  <a:lnTo>
                    <a:pt x="191" y="0"/>
                  </a:lnTo>
                  <a:cubicBezTo>
                    <a:pt x="191" y="19"/>
                    <a:pt x="149" y="34"/>
                    <a:pt x="96" y="3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89" name="Dark_Money"/>
            <p:cNvSpPr>
              <a:spLocks noEditPoints="1"/>
            </p:cNvSpPr>
            <p:nvPr>
              <p:custDataLst>
                <p:tags r:id="rId27"/>
              </p:custDataLst>
            </p:nvPr>
          </p:nvSpPr>
          <p:spPr bwMode="auto">
            <a:xfrm>
              <a:off x="-4" y="131"/>
              <a:ext cx="432" cy="330"/>
            </a:xfrm>
            <a:custGeom>
              <a:avLst/>
              <a:gdLst>
                <a:gd name="T0" fmla="*/ 979 w 979"/>
                <a:gd name="T1" fmla="*/ 434 h 746"/>
                <a:gd name="T2" fmla="*/ 654 w 979"/>
                <a:gd name="T3" fmla="*/ 0 h 746"/>
                <a:gd name="T4" fmla="*/ 654 w 979"/>
                <a:gd name="T5" fmla="*/ 0 h 746"/>
                <a:gd name="T6" fmla="*/ 653 w 979"/>
                <a:gd name="T7" fmla="*/ 0 h 746"/>
                <a:gd name="T8" fmla="*/ 376 w 979"/>
                <a:gd name="T9" fmla="*/ 0 h 746"/>
                <a:gd name="T10" fmla="*/ 375 w 979"/>
                <a:gd name="T11" fmla="*/ 0 h 746"/>
                <a:gd name="T12" fmla="*/ 375 w 979"/>
                <a:gd name="T13" fmla="*/ 0 h 746"/>
                <a:gd name="T14" fmla="*/ 29 w 979"/>
                <a:gd name="T15" fmla="*/ 555 h 746"/>
                <a:gd name="T16" fmla="*/ 219 w 979"/>
                <a:gd name="T17" fmla="*/ 746 h 746"/>
                <a:gd name="T18" fmla="*/ 810 w 979"/>
                <a:gd name="T19" fmla="*/ 746 h 746"/>
                <a:gd name="T20" fmla="*/ 827 w 979"/>
                <a:gd name="T21" fmla="*/ 745 h 746"/>
                <a:gd name="T22" fmla="*/ 827 w 979"/>
                <a:gd name="T23" fmla="*/ 537 h 746"/>
                <a:gd name="T24" fmla="*/ 827 w 979"/>
                <a:gd name="T25" fmla="*/ 502 h 746"/>
                <a:gd name="T26" fmla="*/ 957 w 979"/>
                <a:gd name="T27" fmla="*/ 433 h 746"/>
                <a:gd name="T28" fmla="*/ 979 w 979"/>
                <a:gd name="T29" fmla="*/ 434 h 746"/>
                <a:gd name="T30" fmla="*/ 549 w 979"/>
                <a:gd name="T31" fmla="*/ 624 h 746"/>
                <a:gd name="T32" fmla="*/ 479 w 979"/>
                <a:gd name="T33" fmla="*/ 624 h 746"/>
                <a:gd name="T34" fmla="*/ 479 w 979"/>
                <a:gd name="T35" fmla="*/ 554 h 746"/>
                <a:gd name="T36" fmla="*/ 549 w 979"/>
                <a:gd name="T37" fmla="*/ 554 h 746"/>
                <a:gd name="T38" fmla="*/ 549 w 979"/>
                <a:gd name="T39" fmla="*/ 624 h 746"/>
                <a:gd name="T40" fmla="*/ 600 w 979"/>
                <a:gd name="T41" fmla="*/ 416 h 746"/>
                <a:gd name="T42" fmla="*/ 549 w 979"/>
                <a:gd name="T43" fmla="*/ 502 h 746"/>
                <a:gd name="T44" fmla="*/ 479 w 979"/>
                <a:gd name="T45" fmla="*/ 502 h 746"/>
                <a:gd name="T46" fmla="*/ 557 w 979"/>
                <a:gd name="T47" fmla="*/ 361 h 746"/>
                <a:gd name="T48" fmla="*/ 601 w 979"/>
                <a:gd name="T49" fmla="*/ 294 h 746"/>
                <a:gd name="T50" fmla="*/ 514 w 979"/>
                <a:gd name="T51" fmla="*/ 207 h 746"/>
                <a:gd name="T52" fmla="*/ 427 w 979"/>
                <a:gd name="T53" fmla="*/ 294 h 746"/>
                <a:gd name="T54" fmla="*/ 358 w 979"/>
                <a:gd name="T55" fmla="*/ 294 h 746"/>
                <a:gd name="T56" fmla="*/ 514 w 979"/>
                <a:gd name="T57" fmla="*/ 138 h 746"/>
                <a:gd name="T58" fmla="*/ 670 w 979"/>
                <a:gd name="T59" fmla="*/ 294 h 746"/>
                <a:gd name="T60" fmla="*/ 600 w 979"/>
                <a:gd name="T61" fmla="*/ 41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79" h="746">
                  <a:moveTo>
                    <a:pt x="979" y="434"/>
                  </a:moveTo>
                  <a:cubicBezTo>
                    <a:pt x="945" y="337"/>
                    <a:pt x="861" y="187"/>
                    <a:pt x="654" y="0"/>
                  </a:cubicBezTo>
                  <a:lnTo>
                    <a:pt x="654" y="0"/>
                  </a:lnTo>
                  <a:lnTo>
                    <a:pt x="653" y="0"/>
                  </a:lnTo>
                  <a:lnTo>
                    <a:pt x="376" y="0"/>
                  </a:lnTo>
                  <a:lnTo>
                    <a:pt x="375" y="0"/>
                  </a:lnTo>
                  <a:lnTo>
                    <a:pt x="375" y="0"/>
                  </a:lnTo>
                  <a:cubicBezTo>
                    <a:pt x="0" y="338"/>
                    <a:pt x="29" y="555"/>
                    <a:pt x="29" y="555"/>
                  </a:cubicBezTo>
                  <a:cubicBezTo>
                    <a:pt x="29" y="661"/>
                    <a:pt x="114" y="746"/>
                    <a:pt x="219" y="746"/>
                  </a:cubicBezTo>
                  <a:lnTo>
                    <a:pt x="810" y="746"/>
                  </a:lnTo>
                  <a:cubicBezTo>
                    <a:pt x="815" y="746"/>
                    <a:pt x="821" y="746"/>
                    <a:pt x="827" y="745"/>
                  </a:cubicBezTo>
                  <a:lnTo>
                    <a:pt x="827" y="537"/>
                  </a:lnTo>
                  <a:lnTo>
                    <a:pt x="827" y="502"/>
                  </a:lnTo>
                  <a:cubicBezTo>
                    <a:pt x="827" y="451"/>
                    <a:pt x="897" y="433"/>
                    <a:pt x="957" y="433"/>
                  </a:cubicBezTo>
                  <a:cubicBezTo>
                    <a:pt x="964" y="433"/>
                    <a:pt x="971" y="433"/>
                    <a:pt x="979" y="434"/>
                  </a:cubicBezTo>
                  <a:close/>
                  <a:moveTo>
                    <a:pt x="549" y="624"/>
                  </a:moveTo>
                  <a:lnTo>
                    <a:pt x="479" y="624"/>
                  </a:lnTo>
                  <a:lnTo>
                    <a:pt x="479" y="554"/>
                  </a:lnTo>
                  <a:lnTo>
                    <a:pt x="549" y="554"/>
                  </a:lnTo>
                  <a:lnTo>
                    <a:pt x="549" y="624"/>
                  </a:lnTo>
                  <a:close/>
                  <a:moveTo>
                    <a:pt x="600" y="416"/>
                  </a:moveTo>
                  <a:cubicBezTo>
                    <a:pt x="570" y="439"/>
                    <a:pt x="549" y="456"/>
                    <a:pt x="549" y="502"/>
                  </a:cubicBezTo>
                  <a:lnTo>
                    <a:pt x="479" y="502"/>
                  </a:lnTo>
                  <a:cubicBezTo>
                    <a:pt x="479" y="422"/>
                    <a:pt x="524" y="387"/>
                    <a:pt x="557" y="361"/>
                  </a:cubicBezTo>
                  <a:cubicBezTo>
                    <a:pt x="587" y="338"/>
                    <a:pt x="601" y="326"/>
                    <a:pt x="601" y="294"/>
                  </a:cubicBezTo>
                  <a:cubicBezTo>
                    <a:pt x="601" y="233"/>
                    <a:pt x="575" y="207"/>
                    <a:pt x="514" y="207"/>
                  </a:cubicBezTo>
                  <a:cubicBezTo>
                    <a:pt x="453" y="207"/>
                    <a:pt x="427" y="233"/>
                    <a:pt x="427" y="294"/>
                  </a:cubicBezTo>
                  <a:lnTo>
                    <a:pt x="358" y="294"/>
                  </a:lnTo>
                  <a:cubicBezTo>
                    <a:pt x="358" y="195"/>
                    <a:pt x="415" y="138"/>
                    <a:pt x="514" y="138"/>
                  </a:cubicBezTo>
                  <a:cubicBezTo>
                    <a:pt x="613" y="138"/>
                    <a:pt x="670" y="195"/>
                    <a:pt x="670" y="294"/>
                  </a:cubicBezTo>
                  <a:cubicBezTo>
                    <a:pt x="670" y="361"/>
                    <a:pt x="631" y="392"/>
                    <a:pt x="600" y="416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90" name="Dark_Money"/>
            <p:cNvSpPr>
              <a:spLocks/>
            </p:cNvSpPr>
            <p:nvPr>
              <p:custDataLst>
                <p:tags r:id="rId28"/>
              </p:custDataLst>
            </p:nvPr>
          </p:nvSpPr>
          <p:spPr bwMode="auto">
            <a:xfrm>
              <a:off x="98" y="8"/>
              <a:ext cx="249" cy="92"/>
            </a:xfrm>
            <a:custGeom>
              <a:avLst/>
              <a:gdLst>
                <a:gd name="T0" fmla="*/ 282 w 564"/>
                <a:gd name="T1" fmla="*/ 209 h 209"/>
                <a:gd name="T2" fmla="*/ 282 w 564"/>
                <a:gd name="T3" fmla="*/ 209 h 209"/>
                <a:gd name="T4" fmla="*/ 282 w 564"/>
                <a:gd name="T5" fmla="*/ 209 h 209"/>
                <a:gd name="T6" fmla="*/ 283 w 564"/>
                <a:gd name="T7" fmla="*/ 209 h 209"/>
                <a:gd name="T8" fmla="*/ 283 w 564"/>
                <a:gd name="T9" fmla="*/ 209 h 209"/>
                <a:gd name="T10" fmla="*/ 422 w 564"/>
                <a:gd name="T11" fmla="*/ 209 h 209"/>
                <a:gd name="T12" fmla="*/ 508 w 564"/>
                <a:gd name="T13" fmla="*/ 35 h 209"/>
                <a:gd name="T14" fmla="*/ 404 w 564"/>
                <a:gd name="T15" fmla="*/ 0 h 209"/>
                <a:gd name="T16" fmla="*/ 282 w 564"/>
                <a:gd name="T17" fmla="*/ 35 h 209"/>
                <a:gd name="T18" fmla="*/ 160 w 564"/>
                <a:gd name="T19" fmla="*/ 0 h 209"/>
                <a:gd name="T20" fmla="*/ 56 w 564"/>
                <a:gd name="T21" fmla="*/ 35 h 209"/>
                <a:gd name="T22" fmla="*/ 143 w 564"/>
                <a:gd name="T23" fmla="*/ 209 h 209"/>
                <a:gd name="T24" fmla="*/ 282 w 564"/>
                <a:gd name="T25" fmla="*/ 209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4" h="209">
                  <a:moveTo>
                    <a:pt x="282" y="209"/>
                  </a:moveTo>
                  <a:lnTo>
                    <a:pt x="282" y="209"/>
                  </a:lnTo>
                  <a:lnTo>
                    <a:pt x="282" y="209"/>
                  </a:lnTo>
                  <a:lnTo>
                    <a:pt x="283" y="209"/>
                  </a:lnTo>
                  <a:lnTo>
                    <a:pt x="283" y="209"/>
                  </a:lnTo>
                  <a:lnTo>
                    <a:pt x="422" y="209"/>
                  </a:lnTo>
                  <a:cubicBezTo>
                    <a:pt x="422" y="209"/>
                    <a:pt x="564" y="63"/>
                    <a:pt x="508" y="35"/>
                  </a:cubicBezTo>
                  <a:cubicBezTo>
                    <a:pt x="473" y="17"/>
                    <a:pt x="432" y="0"/>
                    <a:pt x="404" y="0"/>
                  </a:cubicBezTo>
                  <a:cubicBezTo>
                    <a:pt x="369" y="0"/>
                    <a:pt x="334" y="35"/>
                    <a:pt x="282" y="35"/>
                  </a:cubicBezTo>
                  <a:cubicBezTo>
                    <a:pt x="230" y="35"/>
                    <a:pt x="195" y="0"/>
                    <a:pt x="160" y="0"/>
                  </a:cubicBezTo>
                  <a:cubicBezTo>
                    <a:pt x="133" y="0"/>
                    <a:pt x="91" y="17"/>
                    <a:pt x="56" y="35"/>
                  </a:cubicBezTo>
                  <a:cubicBezTo>
                    <a:pt x="0" y="63"/>
                    <a:pt x="143" y="209"/>
                    <a:pt x="143" y="209"/>
                  </a:cubicBezTo>
                  <a:lnTo>
                    <a:pt x="282" y="209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aphicFrame>
        <p:nvGraphicFramePr>
          <p:cNvPr id="91" name="Tablo 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9393090"/>
              </p:ext>
            </p:extLst>
          </p:nvPr>
        </p:nvGraphicFramePr>
        <p:xfrm>
          <a:off x="5606602" y="2647787"/>
          <a:ext cx="2328328" cy="4962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0093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988235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49620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Kişi Başı GSYH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8.949 </a:t>
                      </a:r>
                      <a:r>
                        <a:rPr lang="tr-TR" sz="1600" b="1" kern="1200" baseline="0" dirty="0">
                          <a:solidFill>
                            <a:schemeClr val="tx1"/>
                          </a:solidFill>
                          <a:latin typeface="Poppins ExtraLight" panose="00000300000000000000" pitchFamily="2" charset="-94"/>
                          <a:ea typeface="+mn-ea"/>
                          <a:cs typeface="Poppins ExtraLight" panose="00000300000000000000" pitchFamily="2" charset="-94"/>
                        </a:rPr>
                        <a:t>$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Poppins ExtraLight" panose="00000300000000000000" pitchFamily="2" charset="-94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grpSp>
        <p:nvGrpSpPr>
          <p:cNvPr id="92" name="Line_chart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8"/>
            </p:custDataLst>
          </p:nvPr>
        </p:nvGrpSpPr>
        <p:grpSpPr>
          <a:xfrm>
            <a:off x="4852590" y="3522772"/>
            <a:ext cx="508000" cy="474052"/>
            <a:chOff x="3170238" y="581026"/>
            <a:chExt cx="665163" cy="620713"/>
          </a:xfrm>
          <a:solidFill>
            <a:srgbClr val="0054C5"/>
          </a:solidFill>
        </p:grpSpPr>
        <p:sp>
          <p:nvSpPr>
            <p:cNvPr id="93" name="Freeform 6"/>
            <p:cNvSpPr>
              <a:spLocks/>
            </p:cNvSpPr>
            <p:nvPr/>
          </p:nvSpPr>
          <p:spPr bwMode="auto">
            <a:xfrm>
              <a:off x="3170238" y="582614"/>
              <a:ext cx="665163" cy="619125"/>
            </a:xfrm>
            <a:custGeom>
              <a:avLst/>
              <a:gdLst>
                <a:gd name="T0" fmla="*/ 419 w 419"/>
                <a:gd name="T1" fmla="*/ 390 h 390"/>
                <a:gd name="T2" fmla="*/ 0 w 419"/>
                <a:gd name="T3" fmla="*/ 390 h 390"/>
                <a:gd name="T4" fmla="*/ 0 w 419"/>
                <a:gd name="T5" fmla="*/ 0 h 390"/>
                <a:gd name="T6" fmla="*/ 30 w 419"/>
                <a:gd name="T7" fmla="*/ 0 h 390"/>
                <a:gd name="T8" fmla="*/ 30 w 419"/>
                <a:gd name="T9" fmla="*/ 360 h 390"/>
                <a:gd name="T10" fmla="*/ 419 w 419"/>
                <a:gd name="T11" fmla="*/ 360 h 390"/>
                <a:gd name="T12" fmla="*/ 419 w 419"/>
                <a:gd name="T13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390">
                  <a:moveTo>
                    <a:pt x="419" y="390"/>
                  </a:moveTo>
                  <a:lnTo>
                    <a:pt x="0" y="390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360"/>
                  </a:lnTo>
                  <a:lnTo>
                    <a:pt x="419" y="360"/>
                  </a:lnTo>
                  <a:lnTo>
                    <a:pt x="419" y="39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4" name="Freeform 10"/>
            <p:cNvSpPr>
              <a:spLocks/>
            </p:cNvSpPr>
            <p:nvPr/>
          </p:nvSpPr>
          <p:spPr bwMode="auto">
            <a:xfrm>
              <a:off x="3251201" y="847726"/>
              <a:ext cx="133350" cy="268288"/>
            </a:xfrm>
            <a:custGeom>
              <a:avLst/>
              <a:gdLst>
                <a:gd name="T0" fmla="*/ 0 w 84"/>
                <a:gd name="T1" fmla="*/ 117 h 169"/>
                <a:gd name="T2" fmla="*/ 0 w 84"/>
                <a:gd name="T3" fmla="*/ 169 h 169"/>
                <a:gd name="T4" fmla="*/ 84 w 84"/>
                <a:gd name="T5" fmla="*/ 169 h 169"/>
                <a:gd name="T6" fmla="*/ 84 w 84"/>
                <a:gd name="T7" fmla="*/ 0 h 169"/>
                <a:gd name="T8" fmla="*/ 0 w 84"/>
                <a:gd name="T9" fmla="*/ 117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69">
                  <a:moveTo>
                    <a:pt x="0" y="117"/>
                  </a:moveTo>
                  <a:lnTo>
                    <a:pt x="0" y="169"/>
                  </a:lnTo>
                  <a:lnTo>
                    <a:pt x="84" y="169"/>
                  </a:lnTo>
                  <a:lnTo>
                    <a:pt x="84" y="0"/>
                  </a:lnTo>
                  <a:lnTo>
                    <a:pt x="0" y="11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5" name="Freeform 11"/>
            <p:cNvSpPr>
              <a:spLocks/>
            </p:cNvSpPr>
            <p:nvPr/>
          </p:nvSpPr>
          <p:spPr bwMode="auto">
            <a:xfrm>
              <a:off x="3425826" y="838201"/>
              <a:ext cx="133350" cy="277813"/>
            </a:xfrm>
            <a:custGeom>
              <a:avLst/>
              <a:gdLst>
                <a:gd name="T0" fmla="*/ 0 w 84"/>
                <a:gd name="T1" fmla="*/ 0 h 175"/>
                <a:gd name="T2" fmla="*/ 0 w 84"/>
                <a:gd name="T3" fmla="*/ 175 h 175"/>
                <a:gd name="T4" fmla="*/ 84 w 84"/>
                <a:gd name="T5" fmla="*/ 175 h 175"/>
                <a:gd name="T6" fmla="*/ 84 w 84"/>
                <a:gd name="T7" fmla="*/ 42 h 175"/>
                <a:gd name="T8" fmla="*/ 0 w 84"/>
                <a:gd name="T9" fmla="*/ 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75">
                  <a:moveTo>
                    <a:pt x="0" y="0"/>
                  </a:moveTo>
                  <a:lnTo>
                    <a:pt x="0" y="175"/>
                  </a:lnTo>
                  <a:lnTo>
                    <a:pt x="84" y="175"/>
                  </a:lnTo>
                  <a:lnTo>
                    <a:pt x="84" y="4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6" name="Freeform 12"/>
            <p:cNvSpPr>
              <a:spLocks/>
            </p:cNvSpPr>
            <p:nvPr/>
          </p:nvSpPr>
          <p:spPr bwMode="auto">
            <a:xfrm>
              <a:off x="3597276" y="714376"/>
              <a:ext cx="133350" cy="401638"/>
            </a:xfrm>
            <a:custGeom>
              <a:avLst/>
              <a:gdLst>
                <a:gd name="T0" fmla="*/ 84 w 84"/>
                <a:gd name="T1" fmla="*/ 0 h 253"/>
                <a:gd name="T2" fmla="*/ 0 w 84"/>
                <a:gd name="T3" fmla="*/ 125 h 253"/>
                <a:gd name="T4" fmla="*/ 0 w 84"/>
                <a:gd name="T5" fmla="*/ 253 h 253"/>
                <a:gd name="T6" fmla="*/ 84 w 84"/>
                <a:gd name="T7" fmla="*/ 253 h 253"/>
                <a:gd name="T8" fmla="*/ 84 w 84"/>
                <a:gd name="T9" fmla="*/ 0 h 253"/>
                <a:gd name="T10" fmla="*/ 84 w 84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253">
                  <a:moveTo>
                    <a:pt x="84" y="0"/>
                  </a:moveTo>
                  <a:lnTo>
                    <a:pt x="0" y="125"/>
                  </a:lnTo>
                  <a:lnTo>
                    <a:pt x="0" y="253"/>
                  </a:lnTo>
                  <a:lnTo>
                    <a:pt x="84" y="253"/>
                  </a:lnTo>
                  <a:lnTo>
                    <a:pt x="84" y="0"/>
                  </a:lnTo>
                  <a:lnTo>
                    <a:pt x="8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7" name="Freeform 13"/>
            <p:cNvSpPr>
              <a:spLocks/>
            </p:cNvSpPr>
            <p:nvPr/>
          </p:nvSpPr>
          <p:spPr bwMode="auto">
            <a:xfrm>
              <a:off x="3251201" y="647701"/>
              <a:ext cx="444500" cy="317500"/>
            </a:xfrm>
            <a:custGeom>
              <a:avLst/>
              <a:gdLst>
                <a:gd name="T0" fmla="*/ 265 w 280"/>
                <a:gd name="T1" fmla="*/ 0 h 200"/>
                <a:gd name="T2" fmla="*/ 193 w 280"/>
                <a:gd name="T3" fmla="*/ 106 h 200"/>
                <a:gd name="T4" fmla="*/ 80 w 280"/>
                <a:gd name="T5" fmla="*/ 51 h 200"/>
                <a:gd name="T6" fmla="*/ 0 w 280"/>
                <a:gd name="T7" fmla="*/ 165 h 200"/>
                <a:gd name="T8" fmla="*/ 0 w 280"/>
                <a:gd name="T9" fmla="*/ 200 h 200"/>
                <a:gd name="T10" fmla="*/ 86 w 280"/>
                <a:gd name="T11" fmla="*/ 75 h 200"/>
                <a:gd name="T12" fmla="*/ 199 w 280"/>
                <a:gd name="T13" fmla="*/ 130 h 200"/>
                <a:gd name="T14" fmla="*/ 280 w 280"/>
                <a:gd name="T15" fmla="*/ 10 h 200"/>
                <a:gd name="T16" fmla="*/ 265 w 280"/>
                <a:gd name="T17" fmla="*/ 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0" h="200">
                  <a:moveTo>
                    <a:pt x="265" y="0"/>
                  </a:moveTo>
                  <a:lnTo>
                    <a:pt x="193" y="106"/>
                  </a:lnTo>
                  <a:lnTo>
                    <a:pt x="80" y="51"/>
                  </a:lnTo>
                  <a:lnTo>
                    <a:pt x="0" y="165"/>
                  </a:lnTo>
                  <a:lnTo>
                    <a:pt x="0" y="200"/>
                  </a:lnTo>
                  <a:lnTo>
                    <a:pt x="86" y="75"/>
                  </a:lnTo>
                  <a:lnTo>
                    <a:pt x="199" y="130"/>
                  </a:lnTo>
                  <a:lnTo>
                    <a:pt x="280" y="10"/>
                  </a:lnTo>
                  <a:lnTo>
                    <a:pt x="265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98" name="Freeform 14"/>
            <p:cNvSpPr>
              <a:spLocks/>
            </p:cNvSpPr>
            <p:nvPr/>
          </p:nvSpPr>
          <p:spPr bwMode="auto">
            <a:xfrm>
              <a:off x="3611563" y="581026"/>
              <a:ext cx="119063" cy="119063"/>
            </a:xfrm>
            <a:custGeom>
              <a:avLst/>
              <a:gdLst>
                <a:gd name="T0" fmla="*/ 157 w 157"/>
                <a:gd name="T1" fmla="*/ 156 h 156"/>
                <a:gd name="T2" fmla="*/ 0 w 157"/>
                <a:gd name="T3" fmla="*/ 74 h 156"/>
                <a:gd name="T4" fmla="*/ 150 w 157"/>
                <a:gd name="T5" fmla="*/ 0 h 156"/>
                <a:gd name="T6" fmla="*/ 157 w 157"/>
                <a:gd name="T7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56">
                  <a:moveTo>
                    <a:pt x="157" y="156"/>
                  </a:moveTo>
                  <a:lnTo>
                    <a:pt x="0" y="74"/>
                  </a:lnTo>
                  <a:lnTo>
                    <a:pt x="150" y="0"/>
                  </a:lnTo>
                  <a:lnTo>
                    <a:pt x="157" y="1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fr-FR" sz="1200">
                <a:solidFill>
                  <a:prstClr val="black"/>
                </a:solidFill>
                <a:latin typeface="Arial"/>
              </a:endParaRPr>
            </a:p>
          </p:txBody>
        </p:sp>
      </p:grpSp>
      <p:graphicFrame>
        <p:nvGraphicFramePr>
          <p:cNvPr id="99" name="Tablo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631959"/>
              </p:ext>
            </p:extLst>
          </p:nvPr>
        </p:nvGraphicFramePr>
        <p:xfrm>
          <a:off x="5666701" y="3450464"/>
          <a:ext cx="2328328" cy="738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0093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988235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61615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Sanayinin GSYH’daki Oranı 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15,70 </a:t>
                      </a:r>
                      <a:r>
                        <a:rPr lang="tr-TR" sz="1600" b="1" kern="1200" baseline="0" dirty="0">
                          <a:solidFill>
                            <a:schemeClr val="tx1"/>
                          </a:solidFill>
                          <a:latin typeface="Poppins ExtraLight" panose="00000300000000000000" pitchFamily="2" charset="-94"/>
                          <a:ea typeface="+mn-ea"/>
                          <a:cs typeface="Poppins ExtraLight" panose="00000300000000000000" pitchFamily="2" charset="-94"/>
                        </a:rPr>
                        <a:t>%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Poppins ExtraLight" panose="00000300000000000000" pitchFamily="2" charset="-94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grpSp>
        <p:nvGrpSpPr>
          <p:cNvPr id="100" name="University2" descr="{&quot;Key&quot;:&quot;POWER_USER_SHAPE_ICON&quot;,&quot;Value&quot;:&quot;POWER_USER_SHAPE_ICON_STYLE_1&quot;}">
            <a:extLst>
              <a:ext uri="{FF2B5EF4-FFF2-40B4-BE49-F238E27FC236}">
                <a16:creationId xmlns:a16="http://schemas.microsoft.com/office/drawing/2014/main" id="{D0835148-EB76-7FB6-EBE3-6D6CBA47406D}"/>
              </a:ext>
            </a:extLst>
          </p:cNvPr>
          <p:cNvGrpSpPr>
            <a:grpSpLocks noChangeAspect="1"/>
          </p:cNvGrpSpPr>
          <p:nvPr/>
        </p:nvGrpSpPr>
        <p:grpSpPr>
          <a:xfrm>
            <a:off x="4867479" y="4417948"/>
            <a:ext cx="508000" cy="503401"/>
            <a:chOff x="11292681" y="3149604"/>
            <a:chExt cx="591138" cy="585787"/>
          </a:xfrm>
          <a:solidFill>
            <a:srgbClr val="0054C5"/>
          </a:solidFill>
        </p:grpSpPr>
        <p:sp>
          <p:nvSpPr>
            <p:cNvPr id="101" name="Free-form: Shape 315">
              <a:extLst>
                <a:ext uri="{FF2B5EF4-FFF2-40B4-BE49-F238E27FC236}">
                  <a16:creationId xmlns:a16="http://schemas.microsoft.com/office/drawing/2014/main" id="{04BE2077-1279-18AA-1061-F1457FD6A597}"/>
                </a:ext>
              </a:extLst>
            </p:cNvPr>
            <p:cNvSpPr/>
            <p:nvPr/>
          </p:nvSpPr>
          <p:spPr>
            <a:xfrm>
              <a:off x="11310070" y="3149604"/>
              <a:ext cx="551176" cy="187264"/>
            </a:xfrm>
            <a:custGeom>
              <a:avLst/>
              <a:gdLst>
                <a:gd name="connsiteX0" fmla="*/ 279758 w 551176"/>
                <a:gd name="connsiteY0" fmla="*/ 0 h 187264"/>
                <a:gd name="connsiteX1" fmla="*/ 534669 w 551176"/>
                <a:gd name="connsiteY1" fmla="*/ 146714 h 187264"/>
                <a:gd name="connsiteX2" fmla="*/ 549247 w 551176"/>
                <a:gd name="connsiteY2" fmla="*/ 159179 h 187264"/>
                <a:gd name="connsiteX3" fmla="*/ 542961 w 551176"/>
                <a:gd name="connsiteY3" fmla="*/ 183253 h 187264"/>
                <a:gd name="connsiteX4" fmla="*/ 525602 w 551176"/>
                <a:gd name="connsiteY4" fmla="*/ 187265 h 187264"/>
                <a:gd name="connsiteX5" fmla="*/ 33406 w 551176"/>
                <a:gd name="connsiteY5" fmla="*/ 187238 h 187264"/>
                <a:gd name="connsiteX6" fmla="*/ 14762 w 551176"/>
                <a:gd name="connsiteY6" fmla="*/ 186650 h 187264"/>
                <a:gd name="connsiteX7" fmla="*/ 880 w 551176"/>
                <a:gd name="connsiteY7" fmla="*/ 171992 h 187264"/>
                <a:gd name="connsiteX8" fmla="*/ 3448 w 551176"/>
                <a:gd name="connsiteY8" fmla="*/ 156317 h 187264"/>
                <a:gd name="connsiteX9" fmla="*/ 15190 w 551176"/>
                <a:gd name="connsiteY9" fmla="*/ 147437 h 187264"/>
                <a:gd name="connsiteX10" fmla="*/ 275532 w 551176"/>
                <a:gd name="connsiteY10" fmla="*/ 0 h 187264"/>
                <a:gd name="connsiteX11" fmla="*/ 279758 w 551176"/>
                <a:gd name="connsiteY11" fmla="*/ 0 h 187264"/>
                <a:gd name="connsiteX12" fmla="*/ 278313 w 551176"/>
                <a:gd name="connsiteY12" fmla="*/ 20462 h 187264"/>
                <a:gd name="connsiteX13" fmla="*/ 277029 w 551176"/>
                <a:gd name="connsiteY13" fmla="*/ 20462 h 187264"/>
                <a:gd name="connsiteX14" fmla="*/ 20192 w 551176"/>
                <a:gd name="connsiteY14" fmla="*/ 166107 h 187264"/>
                <a:gd name="connsiteX15" fmla="*/ 19690 w 551176"/>
                <a:gd name="connsiteY15" fmla="*/ 167852 h 187264"/>
                <a:gd name="connsiteX16" fmla="*/ 20834 w 551176"/>
                <a:gd name="connsiteY16" fmla="*/ 168514 h 187264"/>
                <a:gd name="connsiteX17" fmla="*/ 529962 w 551176"/>
                <a:gd name="connsiteY17" fmla="*/ 168514 h 187264"/>
                <a:gd name="connsiteX18" fmla="*/ 531266 w 551176"/>
                <a:gd name="connsiteY18" fmla="*/ 167251 h 187264"/>
                <a:gd name="connsiteX19" fmla="*/ 530604 w 551176"/>
                <a:gd name="connsiteY19" fmla="*/ 166107 h 187264"/>
                <a:gd name="connsiteX20" fmla="*/ 278313 w 551176"/>
                <a:gd name="connsiteY20" fmla="*/ 20462 h 187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51176" h="187264">
                  <a:moveTo>
                    <a:pt x="279758" y="0"/>
                  </a:moveTo>
                  <a:cubicBezTo>
                    <a:pt x="364568" y="48700"/>
                    <a:pt x="449538" y="97605"/>
                    <a:pt x="534669" y="146714"/>
                  </a:cubicBezTo>
                  <a:cubicBezTo>
                    <a:pt x="542551" y="151262"/>
                    <a:pt x="547411" y="155417"/>
                    <a:pt x="549247" y="159179"/>
                  </a:cubicBezTo>
                  <a:cubicBezTo>
                    <a:pt x="553188" y="167275"/>
                    <a:pt x="551093" y="175300"/>
                    <a:pt x="542961" y="183253"/>
                  </a:cubicBezTo>
                  <a:cubicBezTo>
                    <a:pt x="538922" y="187211"/>
                    <a:pt x="531861" y="187265"/>
                    <a:pt x="525602" y="187265"/>
                  </a:cubicBezTo>
                  <a:cubicBezTo>
                    <a:pt x="361545" y="187051"/>
                    <a:pt x="197480" y="187042"/>
                    <a:pt x="33406" y="187238"/>
                  </a:cubicBezTo>
                  <a:cubicBezTo>
                    <a:pt x="22689" y="187256"/>
                    <a:pt x="16474" y="187060"/>
                    <a:pt x="14762" y="186650"/>
                  </a:cubicBezTo>
                  <a:cubicBezTo>
                    <a:pt x="7986" y="185027"/>
                    <a:pt x="3358" y="180141"/>
                    <a:pt x="880" y="171992"/>
                  </a:cubicBezTo>
                  <a:cubicBezTo>
                    <a:pt x="-868" y="166232"/>
                    <a:pt x="-12" y="161007"/>
                    <a:pt x="3448" y="156317"/>
                  </a:cubicBezTo>
                  <a:cubicBezTo>
                    <a:pt x="5320" y="153785"/>
                    <a:pt x="9234" y="150825"/>
                    <a:pt x="15190" y="147437"/>
                  </a:cubicBezTo>
                  <a:cubicBezTo>
                    <a:pt x="102140" y="98041"/>
                    <a:pt x="188920" y="48896"/>
                    <a:pt x="275532" y="0"/>
                  </a:cubicBezTo>
                  <a:lnTo>
                    <a:pt x="279758" y="0"/>
                  </a:lnTo>
                  <a:close/>
                  <a:moveTo>
                    <a:pt x="278313" y="20462"/>
                  </a:moveTo>
                  <a:cubicBezTo>
                    <a:pt x="277916" y="20233"/>
                    <a:pt x="277427" y="20233"/>
                    <a:pt x="277029" y="20462"/>
                  </a:cubicBezTo>
                  <a:lnTo>
                    <a:pt x="20192" y="166107"/>
                  </a:lnTo>
                  <a:cubicBezTo>
                    <a:pt x="19572" y="166450"/>
                    <a:pt x="19347" y="167231"/>
                    <a:pt x="19690" y="167852"/>
                  </a:cubicBezTo>
                  <a:cubicBezTo>
                    <a:pt x="19919" y="168267"/>
                    <a:pt x="20359" y="168522"/>
                    <a:pt x="20834" y="168514"/>
                  </a:cubicBezTo>
                  <a:lnTo>
                    <a:pt x="529962" y="168514"/>
                  </a:lnTo>
                  <a:cubicBezTo>
                    <a:pt x="530671" y="168526"/>
                    <a:pt x="531255" y="167960"/>
                    <a:pt x="531266" y="167251"/>
                  </a:cubicBezTo>
                  <a:cubicBezTo>
                    <a:pt x="531274" y="166777"/>
                    <a:pt x="531019" y="166337"/>
                    <a:pt x="530604" y="166107"/>
                  </a:cubicBezTo>
                  <a:lnTo>
                    <a:pt x="278313" y="20462"/>
                  </a:ln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2" name="Free-form: Shape 316">
              <a:extLst>
                <a:ext uri="{FF2B5EF4-FFF2-40B4-BE49-F238E27FC236}">
                  <a16:creationId xmlns:a16="http://schemas.microsoft.com/office/drawing/2014/main" id="{76D402E8-5FF2-6473-006A-9EB9367FAB00}"/>
                </a:ext>
              </a:extLst>
            </p:cNvPr>
            <p:cNvSpPr/>
            <p:nvPr/>
          </p:nvSpPr>
          <p:spPr>
            <a:xfrm>
              <a:off x="11348932" y="3358321"/>
              <a:ext cx="125556" cy="18616"/>
            </a:xfrm>
            <a:custGeom>
              <a:avLst/>
              <a:gdLst>
                <a:gd name="connsiteX0" fmla="*/ 116409 w 125556"/>
                <a:gd name="connsiteY0" fmla="*/ 0 h 18616"/>
                <a:gd name="connsiteX1" fmla="*/ 125557 w 125556"/>
                <a:gd name="connsiteY1" fmla="*/ 0 h 18616"/>
                <a:gd name="connsiteX2" fmla="*/ 125557 w 125556"/>
                <a:gd name="connsiteY2" fmla="*/ 18617 h 18616"/>
                <a:gd name="connsiteX3" fmla="*/ 116409 w 125556"/>
                <a:gd name="connsiteY3" fmla="*/ 18617 h 18616"/>
                <a:gd name="connsiteX4" fmla="*/ 9148 w 125556"/>
                <a:gd name="connsiteY4" fmla="*/ 18617 h 18616"/>
                <a:gd name="connsiteX5" fmla="*/ 0 w 125556"/>
                <a:gd name="connsiteY5" fmla="*/ 18617 h 18616"/>
                <a:gd name="connsiteX6" fmla="*/ 0 w 125556"/>
                <a:gd name="connsiteY6" fmla="*/ 0 h 18616"/>
                <a:gd name="connsiteX7" fmla="*/ 9148 w 125556"/>
                <a:gd name="connsiteY7" fmla="*/ 0 h 1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56" h="18616">
                  <a:moveTo>
                    <a:pt x="116409" y="0"/>
                  </a:moveTo>
                  <a:cubicBezTo>
                    <a:pt x="121461" y="0"/>
                    <a:pt x="125557" y="0"/>
                    <a:pt x="125557" y="0"/>
                  </a:cubicBezTo>
                  <a:lnTo>
                    <a:pt x="125557" y="18617"/>
                  </a:lnTo>
                  <a:cubicBezTo>
                    <a:pt x="125557" y="18617"/>
                    <a:pt x="121461" y="18617"/>
                    <a:pt x="116409" y="18617"/>
                  </a:cubicBezTo>
                  <a:lnTo>
                    <a:pt x="9148" y="18617"/>
                  </a:lnTo>
                  <a:cubicBezTo>
                    <a:pt x="4096" y="18617"/>
                    <a:pt x="0" y="18617"/>
                    <a:pt x="0" y="18617"/>
                  </a:cubicBezTo>
                  <a:lnTo>
                    <a:pt x="0" y="0"/>
                  </a:lnTo>
                  <a:cubicBezTo>
                    <a:pt x="0" y="0"/>
                    <a:pt x="4096" y="0"/>
                    <a:pt x="9148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3" name="Free-form: Shape 317">
              <a:extLst>
                <a:ext uri="{FF2B5EF4-FFF2-40B4-BE49-F238E27FC236}">
                  <a16:creationId xmlns:a16="http://schemas.microsoft.com/office/drawing/2014/main" id="{1A9ACC64-5CCD-29E1-5E0C-25F2FB342E99}"/>
                </a:ext>
              </a:extLst>
            </p:cNvPr>
            <p:cNvSpPr/>
            <p:nvPr/>
          </p:nvSpPr>
          <p:spPr>
            <a:xfrm>
              <a:off x="11525498" y="3358321"/>
              <a:ext cx="125503" cy="18616"/>
            </a:xfrm>
            <a:custGeom>
              <a:avLst/>
              <a:gdLst>
                <a:gd name="connsiteX0" fmla="*/ 116355 w 125503"/>
                <a:gd name="connsiteY0" fmla="*/ 0 h 18616"/>
                <a:gd name="connsiteX1" fmla="*/ 125503 w 125503"/>
                <a:gd name="connsiteY1" fmla="*/ 0 h 18616"/>
                <a:gd name="connsiteX2" fmla="*/ 125503 w 125503"/>
                <a:gd name="connsiteY2" fmla="*/ 18617 h 18616"/>
                <a:gd name="connsiteX3" fmla="*/ 116355 w 125503"/>
                <a:gd name="connsiteY3" fmla="*/ 18617 h 18616"/>
                <a:gd name="connsiteX4" fmla="*/ 9148 w 125503"/>
                <a:gd name="connsiteY4" fmla="*/ 18617 h 18616"/>
                <a:gd name="connsiteX5" fmla="*/ 0 w 125503"/>
                <a:gd name="connsiteY5" fmla="*/ 18617 h 18616"/>
                <a:gd name="connsiteX6" fmla="*/ 0 w 125503"/>
                <a:gd name="connsiteY6" fmla="*/ 0 h 18616"/>
                <a:gd name="connsiteX7" fmla="*/ 9148 w 125503"/>
                <a:gd name="connsiteY7" fmla="*/ 0 h 1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03" h="18616">
                  <a:moveTo>
                    <a:pt x="116355" y="0"/>
                  </a:moveTo>
                  <a:cubicBezTo>
                    <a:pt x="121407" y="0"/>
                    <a:pt x="125503" y="0"/>
                    <a:pt x="125503" y="0"/>
                  </a:cubicBezTo>
                  <a:lnTo>
                    <a:pt x="125503" y="18617"/>
                  </a:lnTo>
                  <a:cubicBezTo>
                    <a:pt x="125503" y="18617"/>
                    <a:pt x="121407" y="18617"/>
                    <a:pt x="116355" y="18617"/>
                  </a:cubicBezTo>
                  <a:lnTo>
                    <a:pt x="9148" y="18617"/>
                  </a:lnTo>
                  <a:cubicBezTo>
                    <a:pt x="4096" y="18617"/>
                    <a:pt x="0" y="18617"/>
                    <a:pt x="0" y="18617"/>
                  </a:cubicBezTo>
                  <a:lnTo>
                    <a:pt x="0" y="0"/>
                  </a:lnTo>
                  <a:cubicBezTo>
                    <a:pt x="0" y="0"/>
                    <a:pt x="4096" y="0"/>
                    <a:pt x="9148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4" name="Free-form: Shape 318">
              <a:extLst>
                <a:ext uri="{FF2B5EF4-FFF2-40B4-BE49-F238E27FC236}">
                  <a16:creationId xmlns:a16="http://schemas.microsoft.com/office/drawing/2014/main" id="{C7770208-060A-1BD9-80D5-8FD0825FA5B0}"/>
                </a:ext>
              </a:extLst>
            </p:cNvPr>
            <p:cNvSpPr/>
            <p:nvPr/>
          </p:nvSpPr>
          <p:spPr>
            <a:xfrm>
              <a:off x="11702037" y="3358321"/>
              <a:ext cx="125503" cy="18616"/>
            </a:xfrm>
            <a:custGeom>
              <a:avLst/>
              <a:gdLst>
                <a:gd name="connsiteX0" fmla="*/ 116355 w 125503"/>
                <a:gd name="connsiteY0" fmla="*/ 0 h 18616"/>
                <a:gd name="connsiteX1" fmla="*/ 125503 w 125503"/>
                <a:gd name="connsiteY1" fmla="*/ 0 h 18616"/>
                <a:gd name="connsiteX2" fmla="*/ 125503 w 125503"/>
                <a:gd name="connsiteY2" fmla="*/ 18617 h 18616"/>
                <a:gd name="connsiteX3" fmla="*/ 116355 w 125503"/>
                <a:gd name="connsiteY3" fmla="*/ 18617 h 18616"/>
                <a:gd name="connsiteX4" fmla="*/ 9148 w 125503"/>
                <a:gd name="connsiteY4" fmla="*/ 18617 h 18616"/>
                <a:gd name="connsiteX5" fmla="*/ 0 w 125503"/>
                <a:gd name="connsiteY5" fmla="*/ 18617 h 18616"/>
                <a:gd name="connsiteX6" fmla="*/ 0 w 125503"/>
                <a:gd name="connsiteY6" fmla="*/ 0 h 18616"/>
                <a:gd name="connsiteX7" fmla="*/ 9148 w 125503"/>
                <a:gd name="connsiteY7" fmla="*/ 0 h 1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5503" h="18616">
                  <a:moveTo>
                    <a:pt x="116355" y="0"/>
                  </a:moveTo>
                  <a:cubicBezTo>
                    <a:pt x="121407" y="0"/>
                    <a:pt x="125503" y="0"/>
                    <a:pt x="125503" y="0"/>
                  </a:cubicBezTo>
                  <a:lnTo>
                    <a:pt x="125503" y="18617"/>
                  </a:lnTo>
                  <a:cubicBezTo>
                    <a:pt x="125503" y="18617"/>
                    <a:pt x="121407" y="18617"/>
                    <a:pt x="116355" y="18617"/>
                  </a:cubicBezTo>
                  <a:lnTo>
                    <a:pt x="9148" y="18617"/>
                  </a:lnTo>
                  <a:cubicBezTo>
                    <a:pt x="4096" y="18617"/>
                    <a:pt x="0" y="18617"/>
                    <a:pt x="0" y="18617"/>
                  </a:cubicBezTo>
                  <a:lnTo>
                    <a:pt x="0" y="0"/>
                  </a:lnTo>
                  <a:cubicBezTo>
                    <a:pt x="0" y="0"/>
                    <a:pt x="4096" y="0"/>
                    <a:pt x="9148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5" name="Free-form: Shape 319">
              <a:extLst>
                <a:ext uri="{FF2B5EF4-FFF2-40B4-BE49-F238E27FC236}">
                  <a16:creationId xmlns:a16="http://schemas.microsoft.com/office/drawing/2014/main" id="{DD036420-D115-2961-3BA1-056FF3FD04D8}"/>
                </a:ext>
              </a:extLst>
            </p:cNvPr>
            <p:cNvSpPr/>
            <p:nvPr/>
          </p:nvSpPr>
          <p:spPr>
            <a:xfrm>
              <a:off x="11370251" y="3399620"/>
              <a:ext cx="18723" cy="219389"/>
            </a:xfrm>
            <a:custGeom>
              <a:avLst/>
              <a:gdLst>
                <a:gd name="connsiteX0" fmla="*/ 17600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600 w 18723"/>
                <a:gd name="connsiteY3" fmla="*/ 219390 h 219389"/>
                <a:gd name="connsiteX4" fmla="*/ 1123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23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600" y="0"/>
                  </a:moveTo>
                  <a:cubicBezTo>
                    <a:pt x="18221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221" y="219390"/>
                    <a:pt x="17600" y="219390"/>
                  </a:cubicBezTo>
                  <a:lnTo>
                    <a:pt x="1123" y="219390"/>
                  </a:lnTo>
                  <a:cubicBezTo>
                    <a:pt x="503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03" y="0"/>
                    <a:pt x="1123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6" name="Free-form: Shape 320">
              <a:extLst>
                <a:ext uri="{FF2B5EF4-FFF2-40B4-BE49-F238E27FC236}">
                  <a16:creationId xmlns:a16="http://schemas.microsoft.com/office/drawing/2014/main" id="{ABD8A6A2-194B-EE96-C6B3-2EAAA37371A8}"/>
                </a:ext>
              </a:extLst>
            </p:cNvPr>
            <p:cNvSpPr/>
            <p:nvPr/>
          </p:nvSpPr>
          <p:spPr>
            <a:xfrm>
              <a:off x="11431772" y="3399647"/>
              <a:ext cx="18723" cy="219389"/>
            </a:xfrm>
            <a:custGeom>
              <a:avLst/>
              <a:gdLst>
                <a:gd name="connsiteX0" fmla="*/ 17574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574 w 18723"/>
                <a:gd name="connsiteY3" fmla="*/ 219390 h 219389"/>
                <a:gd name="connsiteX4" fmla="*/ 1150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50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574" y="0"/>
                  </a:moveTo>
                  <a:cubicBezTo>
                    <a:pt x="18209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209" y="219390"/>
                    <a:pt x="17574" y="219390"/>
                  </a:cubicBezTo>
                  <a:lnTo>
                    <a:pt x="1150" y="219390"/>
                  </a:lnTo>
                  <a:cubicBezTo>
                    <a:pt x="515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15" y="0"/>
                    <a:pt x="1150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7" name="Free-form: Shape 321">
              <a:extLst>
                <a:ext uri="{FF2B5EF4-FFF2-40B4-BE49-F238E27FC236}">
                  <a16:creationId xmlns:a16="http://schemas.microsoft.com/office/drawing/2014/main" id="{34AAE0B3-117A-1240-11C5-AE9DE5D955BD}"/>
                </a:ext>
              </a:extLst>
            </p:cNvPr>
            <p:cNvSpPr/>
            <p:nvPr/>
          </p:nvSpPr>
          <p:spPr>
            <a:xfrm>
              <a:off x="11549464" y="3399647"/>
              <a:ext cx="18723" cy="219389"/>
            </a:xfrm>
            <a:custGeom>
              <a:avLst/>
              <a:gdLst>
                <a:gd name="connsiteX0" fmla="*/ 17547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547 w 18723"/>
                <a:gd name="connsiteY3" fmla="*/ 219390 h 219389"/>
                <a:gd name="connsiteX4" fmla="*/ 1177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77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547" y="0"/>
                  </a:moveTo>
                  <a:cubicBezTo>
                    <a:pt x="18197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197" y="219390"/>
                    <a:pt x="17547" y="219390"/>
                  </a:cubicBezTo>
                  <a:lnTo>
                    <a:pt x="1177" y="219390"/>
                  </a:lnTo>
                  <a:cubicBezTo>
                    <a:pt x="527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27" y="0"/>
                    <a:pt x="1177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8" name="Free-form: Shape 322">
              <a:extLst>
                <a:ext uri="{FF2B5EF4-FFF2-40B4-BE49-F238E27FC236}">
                  <a16:creationId xmlns:a16="http://schemas.microsoft.com/office/drawing/2014/main" id="{490309D2-D927-E018-7218-E3AA503B2C5F}"/>
                </a:ext>
              </a:extLst>
            </p:cNvPr>
            <p:cNvSpPr/>
            <p:nvPr/>
          </p:nvSpPr>
          <p:spPr>
            <a:xfrm>
              <a:off x="11608311" y="3399647"/>
              <a:ext cx="18723" cy="219389"/>
            </a:xfrm>
            <a:custGeom>
              <a:avLst/>
              <a:gdLst>
                <a:gd name="connsiteX0" fmla="*/ 17574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574 w 18723"/>
                <a:gd name="connsiteY3" fmla="*/ 219390 h 219389"/>
                <a:gd name="connsiteX4" fmla="*/ 1150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50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574" y="0"/>
                  </a:moveTo>
                  <a:cubicBezTo>
                    <a:pt x="18209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209" y="219390"/>
                    <a:pt x="17574" y="219390"/>
                  </a:cubicBezTo>
                  <a:lnTo>
                    <a:pt x="1150" y="219390"/>
                  </a:lnTo>
                  <a:cubicBezTo>
                    <a:pt x="515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15" y="0"/>
                    <a:pt x="1150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09" name="Free-form: Shape 323">
              <a:extLst>
                <a:ext uri="{FF2B5EF4-FFF2-40B4-BE49-F238E27FC236}">
                  <a16:creationId xmlns:a16="http://schemas.microsoft.com/office/drawing/2014/main" id="{F5FFFB2A-05D3-7033-80FA-C85CE7675225}"/>
                </a:ext>
              </a:extLst>
            </p:cNvPr>
            <p:cNvSpPr/>
            <p:nvPr/>
          </p:nvSpPr>
          <p:spPr>
            <a:xfrm>
              <a:off x="11726003" y="3399647"/>
              <a:ext cx="18723" cy="219389"/>
            </a:xfrm>
            <a:custGeom>
              <a:avLst/>
              <a:gdLst>
                <a:gd name="connsiteX0" fmla="*/ 17574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574 w 18723"/>
                <a:gd name="connsiteY3" fmla="*/ 219390 h 219389"/>
                <a:gd name="connsiteX4" fmla="*/ 1150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50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574" y="0"/>
                  </a:moveTo>
                  <a:cubicBezTo>
                    <a:pt x="18209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209" y="219390"/>
                    <a:pt x="17574" y="219390"/>
                  </a:cubicBezTo>
                  <a:lnTo>
                    <a:pt x="1150" y="219390"/>
                  </a:lnTo>
                  <a:cubicBezTo>
                    <a:pt x="515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15" y="0"/>
                    <a:pt x="1150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0" name="Free-form: Shape 324">
              <a:extLst>
                <a:ext uri="{FF2B5EF4-FFF2-40B4-BE49-F238E27FC236}">
                  <a16:creationId xmlns:a16="http://schemas.microsoft.com/office/drawing/2014/main" id="{C50DA784-908C-7D53-4F9C-BE1BAEC6DB5F}"/>
                </a:ext>
              </a:extLst>
            </p:cNvPr>
            <p:cNvSpPr/>
            <p:nvPr/>
          </p:nvSpPr>
          <p:spPr>
            <a:xfrm>
              <a:off x="11784850" y="3399647"/>
              <a:ext cx="18723" cy="219389"/>
            </a:xfrm>
            <a:custGeom>
              <a:avLst/>
              <a:gdLst>
                <a:gd name="connsiteX0" fmla="*/ 17574 w 18723"/>
                <a:gd name="connsiteY0" fmla="*/ 0 h 219389"/>
                <a:gd name="connsiteX1" fmla="*/ 18724 w 18723"/>
                <a:gd name="connsiteY1" fmla="*/ 0 h 219389"/>
                <a:gd name="connsiteX2" fmla="*/ 18724 w 18723"/>
                <a:gd name="connsiteY2" fmla="*/ 219390 h 219389"/>
                <a:gd name="connsiteX3" fmla="*/ 17574 w 18723"/>
                <a:gd name="connsiteY3" fmla="*/ 219390 h 219389"/>
                <a:gd name="connsiteX4" fmla="*/ 1150 w 18723"/>
                <a:gd name="connsiteY4" fmla="*/ 219390 h 219389"/>
                <a:gd name="connsiteX5" fmla="*/ 0 w 18723"/>
                <a:gd name="connsiteY5" fmla="*/ 219390 h 219389"/>
                <a:gd name="connsiteX6" fmla="*/ 0 w 18723"/>
                <a:gd name="connsiteY6" fmla="*/ 0 h 219389"/>
                <a:gd name="connsiteX7" fmla="*/ 1150 w 18723"/>
                <a:gd name="connsiteY7" fmla="*/ 0 h 219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723" h="219389">
                  <a:moveTo>
                    <a:pt x="17574" y="0"/>
                  </a:moveTo>
                  <a:cubicBezTo>
                    <a:pt x="18209" y="0"/>
                    <a:pt x="18724" y="0"/>
                    <a:pt x="18724" y="0"/>
                  </a:cubicBezTo>
                  <a:lnTo>
                    <a:pt x="18724" y="219390"/>
                  </a:lnTo>
                  <a:cubicBezTo>
                    <a:pt x="18724" y="219390"/>
                    <a:pt x="18209" y="219390"/>
                    <a:pt x="17574" y="219390"/>
                  </a:cubicBezTo>
                  <a:lnTo>
                    <a:pt x="1150" y="219390"/>
                  </a:lnTo>
                  <a:cubicBezTo>
                    <a:pt x="515" y="219390"/>
                    <a:pt x="0" y="219390"/>
                    <a:pt x="0" y="219390"/>
                  </a:cubicBezTo>
                  <a:lnTo>
                    <a:pt x="0" y="0"/>
                  </a:lnTo>
                  <a:cubicBezTo>
                    <a:pt x="0" y="0"/>
                    <a:pt x="515" y="0"/>
                    <a:pt x="1150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1" name="Free-form: Shape 325">
              <a:extLst>
                <a:ext uri="{FF2B5EF4-FFF2-40B4-BE49-F238E27FC236}">
                  <a16:creationId xmlns:a16="http://schemas.microsoft.com/office/drawing/2014/main" id="{F719F2EA-DC11-7CBF-8288-1FBC3BE487DD}"/>
                </a:ext>
              </a:extLst>
            </p:cNvPr>
            <p:cNvSpPr/>
            <p:nvPr/>
          </p:nvSpPr>
          <p:spPr>
            <a:xfrm>
              <a:off x="11354309" y="3636449"/>
              <a:ext cx="467881" cy="18777"/>
            </a:xfrm>
            <a:custGeom>
              <a:avLst/>
              <a:gdLst>
                <a:gd name="connsiteX0" fmla="*/ 458573 w 467881"/>
                <a:gd name="connsiteY0" fmla="*/ 0 h 18777"/>
                <a:gd name="connsiteX1" fmla="*/ 467882 w 467881"/>
                <a:gd name="connsiteY1" fmla="*/ 0 h 18777"/>
                <a:gd name="connsiteX2" fmla="*/ 467882 w 467881"/>
                <a:gd name="connsiteY2" fmla="*/ 18777 h 18777"/>
                <a:gd name="connsiteX3" fmla="*/ 458573 w 467881"/>
                <a:gd name="connsiteY3" fmla="*/ 18777 h 18777"/>
                <a:gd name="connsiteX4" fmla="*/ 9308 w 467881"/>
                <a:gd name="connsiteY4" fmla="*/ 18777 h 18777"/>
                <a:gd name="connsiteX5" fmla="*/ 0 w 467881"/>
                <a:gd name="connsiteY5" fmla="*/ 18777 h 18777"/>
                <a:gd name="connsiteX6" fmla="*/ 0 w 467881"/>
                <a:gd name="connsiteY6" fmla="*/ 0 h 18777"/>
                <a:gd name="connsiteX7" fmla="*/ 9308 w 467881"/>
                <a:gd name="connsiteY7" fmla="*/ 0 h 18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7881" h="18777">
                  <a:moveTo>
                    <a:pt x="458573" y="0"/>
                  </a:moveTo>
                  <a:cubicBezTo>
                    <a:pt x="463714" y="0"/>
                    <a:pt x="467882" y="0"/>
                    <a:pt x="467882" y="0"/>
                  </a:cubicBezTo>
                  <a:lnTo>
                    <a:pt x="467882" y="18777"/>
                  </a:lnTo>
                  <a:cubicBezTo>
                    <a:pt x="467882" y="18777"/>
                    <a:pt x="463714" y="18777"/>
                    <a:pt x="458573" y="18777"/>
                  </a:cubicBezTo>
                  <a:lnTo>
                    <a:pt x="9308" y="18777"/>
                  </a:lnTo>
                  <a:cubicBezTo>
                    <a:pt x="4168" y="18777"/>
                    <a:pt x="0" y="18777"/>
                    <a:pt x="0" y="18777"/>
                  </a:cubicBezTo>
                  <a:lnTo>
                    <a:pt x="0" y="0"/>
                  </a:lnTo>
                  <a:cubicBezTo>
                    <a:pt x="0" y="0"/>
                    <a:pt x="4168" y="0"/>
                    <a:pt x="9308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2" name="Free-form: Shape 326">
              <a:extLst>
                <a:ext uri="{FF2B5EF4-FFF2-40B4-BE49-F238E27FC236}">
                  <a16:creationId xmlns:a16="http://schemas.microsoft.com/office/drawing/2014/main" id="{9E2E4A2C-D34C-8C44-531C-84C5095387CF}"/>
                </a:ext>
              </a:extLst>
            </p:cNvPr>
            <p:cNvSpPr/>
            <p:nvPr/>
          </p:nvSpPr>
          <p:spPr>
            <a:xfrm>
              <a:off x="11322184" y="3676572"/>
              <a:ext cx="532131" cy="18509"/>
            </a:xfrm>
            <a:custGeom>
              <a:avLst/>
              <a:gdLst>
                <a:gd name="connsiteX0" fmla="*/ 522983 w 532131"/>
                <a:gd name="connsiteY0" fmla="*/ 0 h 18509"/>
                <a:gd name="connsiteX1" fmla="*/ 532131 w 532131"/>
                <a:gd name="connsiteY1" fmla="*/ 0 h 18509"/>
                <a:gd name="connsiteX2" fmla="*/ 532131 w 532131"/>
                <a:gd name="connsiteY2" fmla="*/ 18510 h 18509"/>
                <a:gd name="connsiteX3" fmla="*/ 522983 w 532131"/>
                <a:gd name="connsiteY3" fmla="*/ 18510 h 18509"/>
                <a:gd name="connsiteX4" fmla="*/ 9148 w 532131"/>
                <a:gd name="connsiteY4" fmla="*/ 18510 h 18509"/>
                <a:gd name="connsiteX5" fmla="*/ 0 w 532131"/>
                <a:gd name="connsiteY5" fmla="*/ 18510 h 18509"/>
                <a:gd name="connsiteX6" fmla="*/ 0 w 532131"/>
                <a:gd name="connsiteY6" fmla="*/ 0 h 18509"/>
                <a:gd name="connsiteX7" fmla="*/ 9148 w 532131"/>
                <a:gd name="connsiteY7" fmla="*/ 0 h 18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2131" h="18509">
                  <a:moveTo>
                    <a:pt x="522983" y="0"/>
                  </a:moveTo>
                  <a:cubicBezTo>
                    <a:pt x="528036" y="0"/>
                    <a:pt x="532131" y="0"/>
                    <a:pt x="532131" y="0"/>
                  </a:cubicBezTo>
                  <a:lnTo>
                    <a:pt x="532131" y="18510"/>
                  </a:lnTo>
                  <a:cubicBezTo>
                    <a:pt x="532131" y="18510"/>
                    <a:pt x="528036" y="18510"/>
                    <a:pt x="522983" y="18510"/>
                  </a:cubicBezTo>
                  <a:lnTo>
                    <a:pt x="9148" y="18510"/>
                  </a:lnTo>
                  <a:cubicBezTo>
                    <a:pt x="4096" y="18510"/>
                    <a:pt x="0" y="18510"/>
                    <a:pt x="0" y="18510"/>
                  </a:cubicBezTo>
                  <a:lnTo>
                    <a:pt x="0" y="0"/>
                  </a:lnTo>
                  <a:cubicBezTo>
                    <a:pt x="0" y="0"/>
                    <a:pt x="4096" y="0"/>
                    <a:pt x="9148" y="0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3" name="Free-form: Shape 327">
              <a:extLst>
                <a:ext uri="{FF2B5EF4-FFF2-40B4-BE49-F238E27FC236}">
                  <a16:creationId xmlns:a16="http://schemas.microsoft.com/office/drawing/2014/main" id="{E900C31D-B254-10F1-48AE-AE8CCA1F4C0F}"/>
                </a:ext>
              </a:extLst>
            </p:cNvPr>
            <p:cNvSpPr/>
            <p:nvPr/>
          </p:nvSpPr>
          <p:spPr>
            <a:xfrm>
              <a:off x="11292681" y="3716748"/>
              <a:ext cx="591138" cy="18643"/>
            </a:xfrm>
            <a:custGeom>
              <a:avLst/>
              <a:gdLst>
                <a:gd name="connsiteX0" fmla="*/ 591138 w 591138"/>
                <a:gd name="connsiteY0" fmla="*/ 7222 h 18643"/>
                <a:gd name="connsiteX1" fmla="*/ 591138 w 591138"/>
                <a:gd name="connsiteY1" fmla="*/ 11261 h 18643"/>
                <a:gd name="connsiteX2" fmla="*/ 583916 w 591138"/>
                <a:gd name="connsiteY2" fmla="*/ 18644 h 18643"/>
                <a:gd name="connsiteX3" fmla="*/ 7516 w 591138"/>
                <a:gd name="connsiteY3" fmla="*/ 18644 h 18643"/>
                <a:gd name="connsiteX4" fmla="*/ 0 w 591138"/>
                <a:gd name="connsiteY4" fmla="*/ 11288 h 18643"/>
                <a:gd name="connsiteX5" fmla="*/ 0 w 591138"/>
                <a:gd name="connsiteY5" fmla="*/ 7356 h 18643"/>
                <a:gd name="connsiteX6" fmla="*/ 7516 w 591138"/>
                <a:gd name="connsiteY6" fmla="*/ 0 h 18643"/>
                <a:gd name="connsiteX7" fmla="*/ 583702 w 591138"/>
                <a:gd name="connsiteY7" fmla="*/ 0 h 18643"/>
                <a:gd name="connsiteX8" fmla="*/ 591138 w 591138"/>
                <a:gd name="connsiteY8" fmla="*/ 7222 h 18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91138" h="18643">
                  <a:moveTo>
                    <a:pt x="591138" y="7222"/>
                  </a:moveTo>
                  <a:lnTo>
                    <a:pt x="591138" y="11261"/>
                  </a:lnTo>
                  <a:cubicBezTo>
                    <a:pt x="589979" y="14827"/>
                    <a:pt x="587572" y="17288"/>
                    <a:pt x="583916" y="18644"/>
                  </a:cubicBezTo>
                  <a:lnTo>
                    <a:pt x="7516" y="18644"/>
                  </a:lnTo>
                  <a:cubicBezTo>
                    <a:pt x="3825" y="17431"/>
                    <a:pt x="1320" y="14979"/>
                    <a:pt x="0" y="11288"/>
                  </a:cubicBezTo>
                  <a:lnTo>
                    <a:pt x="0" y="7356"/>
                  </a:lnTo>
                  <a:cubicBezTo>
                    <a:pt x="1748" y="2452"/>
                    <a:pt x="4253" y="0"/>
                    <a:pt x="7516" y="0"/>
                  </a:cubicBezTo>
                  <a:cubicBezTo>
                    <a:pt x="199569" y="0"/>
                    <a:pt x="391631" y="0"/>
                    <a:pt x="583702" y="0"/>
                  </a:cubicBezTo>
                  <a:cubicBezTo>
                    <a:pt x="586912" y="0"/>
                    <a:pt x="589390" y="2407"/>
                    <a:pt x="591138" y="7222"/>
                  </a:cubicBezTo>
                  <a:close/>
                </a:path>
              </a:pathLst>
            </a:custGeom>
            <a:grpFill/>
            <a:ln w="28575" cap="flat">
              <a:solidFill>
                <a:srgbClr val="0054C5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09630"/>
              <a:endParaRPr lang="en-US" sz="1200">
                <a:solidFill>
                  <a:prstClr val="black"/>
                </a:solidFill>
                <a:latin typeface="Arial"/>
              </a:endParaRPr>
            </a:p>
          </p:txBody>
        </p:sp>
      </p:grpSp>
      <p:graphicFrame>
        <p:nvGraphicFramePr>
          <p:cNvPr id="114" name="Tablo 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705632"/>
              </p:ext>
            </p:extLst>
          </p:nvPr>
        </p:nvGraphicFramePr>
        <p:xfrm>
          <a:off x="5675282" y="4461145"/>
          <a:ext cx="2328328" cy="59459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0093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988235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29729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dirty="0" err="1">
                          <a:solidFill>
                            <a:schemeClr val="tx1"/>
                          </a:solidFill>
                          <a:latin typeface="+mj-lt"/>
                        </a:rPr>
                        <a:t>Üniv</a:t>
                      </a:r>
                      <a:r>
                        <a:rPr lang="tr-TR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. Sayısı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Poppins ExtraLight" panose="00000300000000000000" pitchFamily="2" charset="-94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  <a:tr h="297297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Öğrenci Sayısı</a:t>
                      </a:r>
                    </a:p>
                  </a:txBody>
                  <a:tcPr marL="6552" marR="6552" marT="6552" marB="0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defTabSz="914400" rtl="0" eaLnBrk="1" fontAlgn="ctr" latinLnBrk="0" hangingPunct="1"/>
                      <a:r>
                        <a:rPr lang="tr-T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~</a:t>
                      </a:r>
                      <a:r>
                        <a:rPr lang="tr-TR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18.500</a:t>
                      </a:r>
                    </a:p>
                  </a:txBody>
                  <a:tcPr marL="6552" marR="6552" marT="6552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6116348"/>
                  </a:ext>
                </a:extLst>
              </a:tr>
            </a:tbl>
          </a:graphicData>
        </a:graphic>
      </p:graphicFrame>
      <p:grpSp>
        <p:nvGrpSpPr>
          <p:cNvPr id="115" name="School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9"/>
            </p:custDataLst>
          </p:nvPr>
        </p:nvGrpSpPr>
        <p:grpSpPr bwMode="auto">
          <a:xfrm>
            <a:off x="4889924" y="5437809"/>
            <a:ext cx="506921" cy="508000"/>
            <a:chOff x="8" y="8"/>
            <a:chExt cx="470" cy="471"/>
          </a:xfrm>
          <a:solidFill>
            <a:srgbClr val="0054C5"/>
          </a:solidFill>
        </p:grpSpPr>
        <p:sp>
          <p:nvSpPr>
            <p:cNvPr id="116" name="School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8" y="8"/>
              <a:ext cx="470" cy="157"/>
            </a:xfrm>
            <a:custGeom>
              <a:avLst/>
              <a:gdLst>
                <a:gd name="T0" fmla="*/ 1198 w 1250"/>
                <a:gd name="T1" fmla="*/ 416 h 416"/>
                <a:gd name="T2" fmla="*/ 625 w 1250"/>
                <a:gd name="T3" fmla="*/ 131 h 416"/>
                <a:gd name="T4" fmla="*/ 52 w 1250"/>
                <a:gd name="T5" fmla="*/ 416 h 416"/>
                <a:gd name="T6" fmla="*/ 0 w 1250"/>
                <a:gd name="T7" fmla="*/ 311 h 416"/>
                <a:gd name="T8" fmla="*/ 624 w 1250"/>
                <a:gd name="T9" fmla="*/ 1 h 416"/>
                <a:gd name="T10" fmla="*/ 624 w 1250"/>
                <a:gd name="T11" fmla="*/ 0 h 416"/>
                <a:gd name="T12" fmla="*/ 625 w 1250"/>
                <a:gd name="T13" fmla="*/ 0 h 416"/>
                <a:gd name="T14" fmla="*/ 626 w 1250"/>
                <a:gd name="T15" fmla="*/ 0 h 416"/>
                <a:gd name="T16" fmla="*/ 626 w 1250"/>
                <a:gd name="T17" fmla="*/ 1 h 416"/>
                <a:gd name="T18" fmla="*/ 1250 w 1250"/>
                <a:gd name="T19" fmla="*/ 311 h 416"/>
                <a:gd name="T20" fmla="*/ 1198 w 1250"/>
                <a:gd name="T21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50" h="416">
                  <a:moveTo>
                    <a:pt x="1198" y="416"/>
                  </a:moveTo>
                  <a:lnTo>
                    <a:pt x="625" y="131"/>
                  </a:lnTo>
                  <a:lnTo>
                    <a:pt x="52" y="416"/>
                  </a:lnTo>
                  <a:lnTo>
                    <a:pt x="0" y="311"/>
                  </a:lnTo>
                  <a:lnTo>
                    <a:pt x="624" y="1"/>
                  </a:lnTo>
                  <a:lnTo>
                    <a:pt x="624" y="0"/>
                  </a:lnTo>
                  <a:lnTo>
                    <a:pt x="625" y="0"/>
                  </a:lnTo>
                  <a:lnTo>
                    <a:pt x="626" y="0"/>
                  </a:lnTo>
                  <a:lnTo>
                    <a:pt x="626" y="1"/>
                  </a:lnTo>
                  <a:lnTo>
                    <a:pt x="1250" y="311"/>
                  </a:lnTo>
                  <a:lnTo>
                    <a:pt x="1198" y="416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17" name="School"/>
            <p:cNvSpPr>
              <a:spLocks noEditPoints="1"/>
            </p:cNvSpPr>
            <p:nvPr>
              <p:custDataLst>
                <p:tags r:id="rId15"/>
              </p:custDataLst>
            </p:nvPr>
          </p:nvSpPr>
          <p:spPr bwMode="auto">
            <a:xfrm>
              <a:off x="39" y="160"/>
              <a:ext cx="407" cy="319"/>
            </a:xfrm>
            <a:custGeom>
              <a:avLst/>
              <a:gdLst>
                <a:gd name="T0" fmla="*/ 547 w 1084"/>
                <a:gd name="T1" fmla="*/ 160 h 845"/>
                <a:gd name="T2" fmla="*/ 0 w 1084"/>
                <a:gd name="T3" fmla="*/ 127 h 845"/>
                <a:gd name="T4" fmla="*/ 0 w 1084"/>
                <a:gd name="T5" fmla="*/ 218 h 845"/>
                <a:gd name="T6" fmla="*/ 0 w 1084"/>
                <a:gd name="T7" fmla="*/ 823 h 845"/>
                <a:gd name="T8" fmla="*/ 446 w 1084"/>
                <a:gd name="T9" fmla="*/ 823 h 845"/>
                <a:gd name="T10" fmla="*/ 541 w 1084"/>
                <a:gd name="T11" fmla="*/ 845 h 845"/>
                <a:gd name="T12" fmla="*/ 635 w 1084"/>
                <a:gd name="T13" fmla="*/ 823 h 845"/>
                <a:gd name="T14" fmla="*/ 1084 w 1084"/>
                <a:gd name="T15" fmla="*/ 823 h 845"/>
                <a:gd name="T16" fmla="*/ 1084 w 1084"/>
                <a:gd name="T17" fmla="*/ 218 h 845"/>
                <a:gd name="T18" fmla="*/ 1084 w 1084"/>
                <a:gd name="T19" fmla="*/ 127 h 845"/>
                <a:gd name="T20" fmla="*/ 547 w 1084"/>
                <a:gd name="T21" fmla="*/ 160 h 845"/>
                <a:gd name="T22" fmla="*/ 507 w 1084"/>
                <a:gd name="T23" fmla="*/ 779 h 845"/>
                <a:gd name="T24" fmla="*/ 56 w 1084"/>
                <a:gd name="T25" fmla="*/ 768 h 845"/>
                <a:gd name="T26" fmla="*/ 56 w 1084"/>
                <a:gd name="T27" fmla="*/ 178 h 845"/>
                <a:gd name="T28" fmla="*/ 240 w 1084"/>
                <a:gd name="T29" fmla="*/ 134 h 845"/>
                <a:gd name="T30" fmla="*/ 507 w 1084"/>
                <a:gd name="T31" fmla="*/ 273 h 845"/>
                <a:gd name="T32" fmla="*/ 507 w 1084"/>
                <a:gd name="T33" fmla="*/ 779 h 845"/>
                <a:gd name="T34" fmla="*/ 1031 w 1084"/>
                <a:gd name="T35" fmla="*/ 768 h 845"/>
                <a:gd name="T36" fmla="*/ 580 w 1084"/>
                <a:gd name="T37" fmla="*/ 779 h 845"/>
                <a:gd name="T38" fmla="*/ 580 w 1084"/>
                <a:gd name="T39" fmla="*/ 273 h 845"/>
                <a:gd name="T40" fmla="*/ 848 w 1084"/>
                <a:gd name="T41" fmla="*/ 134 h 845"/>
                <a:gd name="T42" fmla="*/ 1031 w 1084"/>
                <a:gd name="T43" fmla="*/ 178 h 845"/>
                <a:gd name="T44" fmla="*/ 1031 w 1084"/>
                <a:gd name="T45" fmla="*/ 768 h 8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84" h="845">
                  <a:moveTo>
                    <a:pt x="547" y="160"/>
                  </a:moveTo>
                  <a:cubicBezTo>
                    <a:pt x="510" y="125"/>
                    <a:pt x="295" y="0"/>
                    <a:pt x="0" y="127"/>
                  </a:cubicBezTo>
                  <a:lnTo>
                    <a:pt x="0" y="218"/>
                  </a:lnTo>
                  <a:lnTo>
                    <a:pt x="0" y="823"/>
                  </a:lnTo>
                  <a:lnTo>
                    <a:pt x="446" y="823"/>
                  </a:lnTo>
                  <a:cubicBezTo>
                    <a:pt x="462" y="836"/>
                    <a:pt x="498" y="845"/>
                    <a:pt x="541" y="845"/>
                  </a:cubicBezTo>
                  <a:cubicBezTo>
                    <a:pt x="583" y="845"/>
                    <a:pt x="620" y="836"/>
                    <a:pt x="635" y="823"/>
                  </a:cubicBezTo>
                  <a:lnTo>
                    <a:pt x="1084" y="823"/>
                  </a:lnTo>
                  <a:lnTo>
                    <a:pt x="1084" y="218"/>
                  </a:lnTo>
                  <a:lnTo>
                    <a:pt x="1084" y="127"/>
                  </a:lnTo>
                  <a:cubicBezTo>
                    <a:pt x="801" y="2"/>
                    <a:pt x="576" y="134"/>
                    <a:pt x="547" y="160"/>
                  </a:cubicBezTo>
                  <a:close/>
                  <a:moveTo>
                    <a:pt x="507" y="779"/>
                  </a:moveTo>
                  <a:cubicBezTo>
                    <a:pt x="507" y="755"/>
                    <a:pt x="298" y="616"/>
                    <a:pt x="56" y="768"/>
                  </a:cubicBezTo>
                  <a:lnTo>
                    <a:pt x="56" y="178"/>
                  </a:lnTo>
                  <a:cubicBezTo>
                    <a:pt x="104" y="151"/>
                    <a:pt x="168" y="134"/>
                    <a:pt x="240" y="134"/>
                  </a:cubicBezTo>
                  <a:cubicBezTo>
                    <a:pt x="388" y="134"/>
                    <a:pt x="507" y="182"/>
                    <a:pt x="507" y="273"/>
                  </a:cubicBezTo>
                  <a:lnTo>
                    <a:pt x="507" y="779"/>
                  </a:lnTo>
                  <a:close/>
                  <a:moveTo>
                    <a:pt x="1031" y="768"/>
                  </a:moveTo>
                  <a:cubicBezTo>
                    <a:pt x="789" y="616"/>
                    <a:pt x="580" y="755"/>
                    <a:pt x="580" y="779"/>
                  </a:cubicBezTo>
                  <a:lnTo>
                    <a:pt x="580" y="273"/>
                  </a:lnTo>
                  <a:cubicBezTo>
                    <a:pt x="580" y="182"/>
                    <a:pt x="700" y="134"/>
                    <a:pt x="848" y="134"/>
                  </a:cubicBezTo>
                  <a:cubicBezTo>
                    <a:pt x="919" y="134"/>
                    <a:pt x="983" y="151"/>
                    <a:pt x="1031" y="178"/>
                  </a:cubicBezTo>
                  <a:lnTo>
                    <a:pt x="1031" y="76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graphicFrame>
        <p:nvGraphicFramePr>
          <p:cNvPr id="118" name="Tablo 1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156858"/>
              </p:ext>
            </p:extLst>
          </p:nvPr>
        </p:nvGraphicFramePr>
        <p:xfrm>
          <a:off x="5638105" y="5599313"/>
          <a:ext cx="2330579" cy="49620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42343">
                  <a:extLst>
                    <a:ext uri="{9D8B030D-6E8A-4147-A177-3AD203B41FA5}">
                      <a16:colId xmlns:a16="http://schemas.microsoft.com/office/drawing/2014/main" val="3706016302"/>
                    </a:ext>
                  </a:extLst>
                </a:gridCol>
                <a:gridCol w="988236">
                  <a:extLst>
                    <a:ext uri="{9D8B030D-6E8A-4147-A177-3AD203B41FA5}">
                      <a16:colId xmlns:a16="http://schemas.microsoft.com/office/drawing/2014/main" val="81682797"/>
                    </a:ext>
                  </a:extLst>
                </a:gridCol>
              </a:tblGrid>
              <a:tr h="496202"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  <a:cs typeface="Poppins ExtraLight" panose="00000300000000000000" pitchFamily="2" charset="-94"/>
                        </a:rPr>
                        <a:t>Özel Okul Sayısı</a:t>
                      </a:r>
                      <a:endParaRPr lang="tr-TR" sz="1600" b="0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9050" cap="flat" cmpd="sng" algn="ctr">
                      <a:solidFill>
                        <a:srgbClr val="0054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72000" algn="l" fontAlgn="ctr"/>
                      <a:r>
                        <a:rPr lang="tr-TR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103</a:t>
                      </a:r>
                      <a:endParaRPr lang="tr-TR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  <a:cs typeface="Poppins ExtraLight" panose="00000300000000000000" pitchFamily="2" charset="-94"/>
                      </a:endParaRPr>
                    </a:p>
                  </a:txBody>
                  <a:tcPr marL="6552" marR="6552" marT="655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96795035"/>
                  </a:ext>
                </a:extLst>
              </a:tr>
            </a:tbl>
          </a:graphicData>
        </a:graphic>
      </p:graphicFrame>
      <p:sp>
        <p:nvSpPr>
          <p:cNvPr id="121" name="Dikdörtgen 120"/>
          <p:cNvSpPr/>
          <p:nvPr/>
        </p:nvSpPr>
        <p:spPr>
          <a:xfrm>
            <a:off x="8223840" y="1925866"/>
            <a:ext cx="3341600" cy="4418542"/>
          </a:xfrm>
          <a:prstGeom prst="rect">
            <a:avLst/>
          </a:prstGeom>
          <a:noFill/>
          <a:ln w="25400" cap="flat" cmpd="sng" algn="ctr">
            <a:solidFill>
              <a:srgbClr val="0054C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pSp>
        <p:nvGrpSpPr>
          <p:cNvPr id="122" name="Power_Plant2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0"/>
            </p:custDataLst>
          </p:nvPr>
        </p:nvGrpSpPr>
        <p:grpSpPr bwMode="auto">
          <a:xfrm>
            <a:off x="8285797" y="2154463"/>
            <a:ext cx="476659" cy="537097"/>
            <a:chOff x="8" y="8"/>
            <a:chExt cx="418" cy="471"/>
          </a:xfrm>
          <a:solidFill>
            <a:srgbClr val="0054C5"/>
          </a:solidFill>
        </p:grpSpPr>
        <p:sp>
          <p:nvSpPr>
            <p:cNvPr id="123" name="Power_Plant2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47" y="8"/>
              <a:ext cx="346" cy="66"/>
            </a:xfrm>
            <a:custGeom>
              <a:avLst/>
              <a:gdLst>
                <a:gd name="T0" fmla="*/ 573 w 920"/>
                <a:gd name="T1" fmla="*/ 35 h 174"/>
                <a:gd name="T2" fmla="*/ 226 w 920"/>
                <a:gd name="T3" fmla="*/ 35 h 174"/>
                <a:gd name="T4" fmla="*/ 0 w 920"/>
                <a:gd name="T5" fmla="*/ 0 h 174"/>
                <a:gd name="T6" fmla="*/ 226 w 920"/>
                <a:gd name="T7" fmla="*/ 139 h 174"/>
                <a:gd name="T8" fmla="*/ 573 w 920"/>
                <a:gd name="T9" fmla="*/ 139 h 174"/>
                <a:gd name="T10" fmla="*/ 816 w 920"/>
                <a:gd name="T11" fmla="*/ 174 h 174"/>
                <a:gd name="T12" fmla="*/ 920 w 920"/>
                <a:gd name="T13" fmla="*/ 174 h 174"/>
                <a:gd name="T14" fmla="*/ 573 w 920"/>
                <a:gd name="T15" fmla="*/ 35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0" h="174">
                  <a:moveTo>
                    <a:pt x="573" y="35"/>
                  </a:moveTo>
                  <a:lnTo>
                    <a:pt x="226" y="35"/>
                  </a:lnTo>
                  <a:cubicBezTo>
                    <a:pt x="163" y="35"/>
                    <a:pt x="36" y="14"/>
                    <a:pt x="0" y="0"/>
                  </a:cubicBezTo>
                  <a:cubicBezTo>
                    <a:pt x="6" y="2"/>
                    <a:pt x="52" y="139"/>
                    <a:pt x="226" y="139"/>
                  </a:cubicBezTo>
                  <a:lnTo>
                    <a:pt x="573" y="139"/>
                  </a:lnTo>
                  <a:cubicBezTo>
                    <a:pt x="633" y="139"/>
                    <a:pt x="816" y="139"/>
                    <a:pt x="816" y="174"/>
                  </a:cubicBezTo>
                  <a:lnTo>
                    <a:pt x="920" y="174"/>
                  </a:lnTo>
                  <a:cubicBezTo>
                    <a:pt x="920" y="35"/>
                    <a:pt x="728" y="35"/>
                    <a:pt x="573" y="35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124" name="Power_Plant2"/>
            <p:cNvSpPr>
              <a:spLocks noEditPoints="1"/>
            </p:cNvSpPr>
            <p:nvPr>
              <p:custDataLst>
                <p:tags r:id="rId13"/>
              </p:custDataLst>
            </p:nvPr>
          </p:nvSpPr>
          <p:spPr bwMode="auto">
            <a:xfrm>
              <a:off x="8" y="93"/>
              <a:ext cx="418" cy="386"/>
            </a:xfrm>
            <a:custGeom>
              <a:avLst/>
              <a:gdLst>
                <a:gd name="T0" fmla="*/ 1042 w 1111"/>
                <a:gd name="T1" fmla="*/ 0 h 1024"/>
                <a:gd name="T2" fmla="*/ 903 w 1111"/>
                <a:gd name="T3" fmla="*/ 0 h 1024"/>
                <a:gd name="T4" fmla="*/ 857 w 1111"/>
                <a:gd name="T5" fmla="*/ 677 h 1024"/>
                <a:gd name="T6" fmla="*/ 764 w 1111"/>
                <a:gd name="T7" fmla="*/ 677 h 1024"/>
                <a:gd name="T8" fmla="*/ 764 w 1111"/>
                <a:gd name="T9" fmla="*/ 434 h 1024"/>
                <a:gd name="T10" fmla="*/ 0 w 1111"/>
                <a:gd name="T11" fmla="*/ 434 h 1024"/>
                <a:gd name="T12" fmla="*/ 0 w 1111"/>
                <a:gd name="T13" fmla="*/ 1024 h 1024"/>
                <a:gd name="T14" fmla="*/ 764 w 1111"/>
                <a:gd name="T15" fmla="*/ 1024 h 1024"/>
                <a:gd name="T16" fmla="*/ 833 w 1111"/>
                <a:gd name="T17" fmla="*/ 1024 h 1024"/>
                <a:gd name="T18" fmla="*/ 938 w 1111"/>
                <a:gd name="T19" fmla="*/ 1024 h 1024"/>
                <a:gd name="T20" fmla="*/ 1111 w 1111"/>
                <a:gd name="T21" fmla="*/ 1024 h 1024"/>
                <a:gd name="T22" fmla="*/ 1042 w 1111"/>
                <a:gd name="T23" fmla="*/ 0 h 1024"/>
                <a:gd name="T24" fmla="*/ 282 w 1111"/>
                <a:gd name="T25" fmla="*/ 948 h 1024"/>
                <a:gd name="T26" fmla="*/ 367 w 1111"/>
                <a:gd name="T27" fmla="*/ 777 h 1024"/>
                <a:gd name="T28" fmla="*/ 260 w 1111"/>
                <a:gd name="T29" fmla="*/ 777 h 1024"/>
                <a:gd name="T30" fmla="*/ 410 w 1111"/>
                <a:gd name="T31" fmla="*/ 521 h 1024"/>
                <a:gd name="T32" fmla="*/ 517 w 1111"/>
                <a:gd name="T33" fmla="*/ 521 h 1024"/>
                <a:gd name="T34" fmla="*/ 410 w 1111"/>
                <a:gd name="T35" fmla="*/ 691 h 1024"/>
                <a:gd name="T36" fmla="*/ 538 w 1111"/>
                <a:gd name="T37" fmla="*/ 691 h 1024"/>
                <a:gd name="T38" fmla="*/ 282 w 1111"/>
                <a:gd name="T39" fmla="*/ 948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11" h="1024">
                  <a:moveTo>
                    <a:pt x="1042" y="0"/>
                  </a:moveTo>
                  <a:lnTo>
                    <a:pt x="903" y="0"/>
                  </a:lnTo>
                  <a:lnTo>
                    <a:pt x="857" y="677"/>
                  </a:lnTo>
                  <a:lnTo>
                    <a:pt x="764" y="677"/>
                  </a:lnTo>
                  <a:lnTo>
                    <a:pt x="764" y="434"/>
                  </a:lnTo>
                  <a:lnTo>
                    <a:pt x="0" y="434"/>
                  </a:lnTo>
                  <a:lnTo>
                    <a:pt x="0" y="1024"/>
                  </a:lnTo>
                  <a:lnTo>
                    <a:pt x="764" y="1024"/>
                  </a:lnTo>
                  <a:lnTo>
                    <a:pt x="833" y="1024"/>
                  </a:lnTo>
                  <a:lnTo>
                    <a:pt x="938" y="1024"/>
                  </a:lnTo>
                  <a:lnTo>
                    <a:pt x="1111" y="1024"/>
                  </a:lnTo>
                  <a:lnTo>
                    <a:pt x="1042" y="0"/>
                  </a:lnTo>
                  <a:close/>
                  <a:moveTo>
                    <a:pt x="282" y="948"/>
                  </a:moveTo>
                  <a:lnTo>
                    <a:pt x="367" y="777"/>
                  </a:lnTo>
                  <a:lnTo>
                    <a:pt x="260" y="777"/>
                  </a:lnTo>
                  <a:lnTo>
                    <a:pt x="410" y="521"/>
                  </a:lnTo>
                  <a:lnTo>
                    <a:pt x="517" y="521"/>
                  </a:lnTo>
                  <a:lnTo>
                    <a:pt x="410" y="691"/>
                  </a:lnTo>
                  <a:lnTo>
                    <a:pt x="538" y="691"/>
                  </a:lnTo>
                  <a:lnTo>
                    <a:pt x="282" y="94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sp>
        <p:nvSpPr>
          <p:cNvPr id="125" name="Coal" descr="{&quot;Key&quot;:&quot;POWER_USER_SHAPE_ICON&quot;,&quot;Value&quot;:&quot;POWER_USER_SHAPE_ICON_STYLE_1&quot;}"/>
          <p:cNvSpPr>
            <a:spLocks noChangeAspect="1" noEditPoints="1"/>
          </p:cNvSpPr>
          <p:nvPr>
            <p:custDataLst>
              <p:tags r:id="rId11"/>
            </p:custDataLst>
          </p:nvPr>
        </p:nvSpPr>
        <p:spPr bwMode="auto">
          <a:xfrm>
            <a:off x="8300894" y="4973246"/>
            <a:ext cx="523627" cy="518967"/>
          </a:xfrm>
          <a:custGeom>
            <a:avLst/>
            <a:gdLst>
              <a:gd name="T0" fmla="*/ 464 w 702"/>
              <a:gd name="T1" fmla="*/ 99 h 695"/>
              <a:gd name="T2" fmla="*/ 388 w 702"/>
              <a:gd name="T3" fmla="*/ 118 h 695"/>
              <a:gd name="T4" fmla="*/ 384 w 702"/>
              <a:gd name="T5" fmla="*/ 49 h 695"/>
              <a:gd name="T6" fmla="*/ 342 w 702"/>
              <a:gd name="T7" fmla="*/ 29 h 695"/>
              <a:gd name="T8" fmla="*/ 210 w 702"/>
              <a:gd name="T9" fmla="*/ 88 h 695"/>
              <a:gd name="T10" fmla="*/ 181 w 702"/>
              <a:gd name="T11" fmla="*/ 141 h 695"/>
              <a:gd name="T12" fmla="*/ 210 w 702"/>
              <a:gd name="T13" fmla="*/ 88 h 695"/>
              <a:gd name="T14" fmla="*/ 232 w 702"/>
              <a:gd name="T15" fmla="*/ 169 h 695"/>
              <a:gd name="T16" fmla="*/ 293 w 702"/>
              <a:gd name="T17" fmla="*/ 169 h 695"/>
              <a:gd name="T18" fmla="*/ 355 w 702"/>
              <a:gd name="T19" fmla="*/ 124 h 695"/>
              <a:gd name="T20" fmla="*/ 490 w 702"/>
              <a:gd name="T21" fmla="*/ 169 h 695"/>
              <a:gd name="T22" fmla="*/ 539 w 702"/>
              <a:gd name="T23" fmla="*/ 120 h 695"/>
              <a:gd name="T24" fmla="*/ 572 w 702"/>
              <a:gd name="T25" fmla="*/ 169 h 695"/>
              <a:gd name="T26" fmla="*/ 521 w 702"/>
              <a:gd name="T27" fmla="*/ 63 h 695"/>
              <a:gd name="T28" fmla="*/ 395 w 702"/>
              <a:gd name="T29" fmla="*/ 0 h 695"/>
              <a:gd name="T30" fmla="*/ 255 w 702"/>
              <a:gd name="T31" fmla="*/ 61 h 695"/>
              <a:gd name="T32" fmla="*/ 130 w 702"/>
              <a:gd name="T33" fmla="*/ 111 h 695"/>
              <a:gd name="T34" fmla="*/ 249 w 702"/>
              <a:gd name="T35" fmla="*/ 580 h 695"/>
              <a:gd name="T36" fmla="*/ 249 w 702"/>
              <a:gd name="T37" fmla="*/ 647 h 695"/>
              <a:gd name="T38" fmla="*/ 249 w 702"/>
              <a:gd name="T39" fmla="*/ 580 h 695"/>
              <a:gd name="T40" fmla="*/ 486 w 702"/>
              <a:gd name="T41" fmla="*/ 614 h 695"/>
              <a:gd name="T42" fmla="*/ 419 w 702"/>
              <a:gd name="T43" fmla="*/ 614 h 695"/>
              <a:gd name="T44" fmla="*/ 323 w 702"/>
              <a:gd name="T45" fmla="*/ 647 h 695"/>
              <a:gd name="T46" fmla="*/ 379 w 702"/>
              <a:gd name="T47" fmla="*/ 580 h 695"/>
              <a:gd name="T48" fmla="*/ 323 w 702"/>
              <a:gd name="T49" fmla="*/ 647 h 695"/>
              <a:gd name="T50" fmla="*/ 70 w 702"/>
              <a:gd name="T51" fmla="*/ 533 h 695"/>
              <a:gd name="T52" fmla="*/ 47 w 702"/>
              <a:gd name="T53" fmla="*/ 324 h 695"/>
              <a:gd name="T54" fmla="*/ 23 w 702"/>
              <a:gd name="T55" fmla="*/ 533 h 695"/>
              <a:gd name="T56" fmla="*/ 23 w 702"/>
              <a:gd name="T57" fmla="*/ 580 h 695"/>
              <a:gd name="T58" fmla="*/ 176 w 702"/>
              <a:gd name="T59" fmla="*/ 647 h 695"/>
              <a:gd name="T60" fmla="*/ 0 w 702"/>
              <a:gd name="T61" fmla="*/ 671 h 695"/>
              <a:gd name="T62" fmla="*/ 679 w 702"/>
              <a:gd name="T63" fmla="*/ 695 h 695"/>
              <a:gd name="T64" fmla="*/ 679 w 702"/>
              <a:gd name="T65" fmla="*/ 647 h 695"/>
              <a:gd name="T66" fmla="*/ 526 w 702"/>
              <a:gd name="T67" fmla="*/ 580 h 695"/>
              <a:gd name="T68" fmla="*/ 702 w 702"/>
              <a:gd name="T69" fmla="*/ 557 h 695"/>
              <a:gd name="T70" fmla="*/ 679 w 702"/>
              <a:gd name="T71" fmla="*/ 348 h 695"/>
              <a:gd name="T72" fmla="*/ 632 w 702"/>
              <a:gd name="T73" fmla="*/ 348 h 695"/>
              <a:gd name="T74" fmla="*/ 100 w 702"/>
              <a:gd name="T75" fmla="*/ 247 h 695"/>
              <a:gd name="T76" fmla="*/ 100 w 702"/>
              <a:gd name="T77" fmla="*/ 200 h 695"/>
              <a:gd name="T78" fmla="*/ 626 w 702"/>
              <a:gd name="T79" fmla="*/ 224 h 695"/>
              <a:gd name="T80" fmla="*/ 602 w 702"/>
              <a:gd name="T81" fmla="*/ 472 h 695"/>
              <a:gd name="T82" fmla="*/ 124 w 702"/>
              <a:gd name="T83" fmla="*/ 496 h 695"/>
              <a:gd name="T84" fmla="*/ 100 w 702"/>
              <a:gd name="T85" fmla="*/ 247 h 695"/>
              <a:gd name="T86" fmla="*/ 294 w 702"/>
              <a:gd name="T87" fmla="*/ 77 h 695"/>
              <a:gd name="T88" fmla="*/ 247 w 702"/>
              <a:gd name="T89" fmla="*/ 104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702" h="695">
                <a:moveTo>
                  <a:pt x="439" y="90"/>
                </a:moveTo>
                <a:lnTo>
                  <a:pt x="464" y="99"/>
                </a:lnTo>
                <a:lnTo>
                  <a:pt x="453" y="135"/>
                </a:lnTo>
                <a:lnTo>
                  <a:pt x="388" y="118"/>
                </a:lnTo>
                <a:lnTo>
                  <a:pt x="439" y="90"/>
                </a:lnTo>
                <a:close/>
                <a:moveTo>
                  <a:pt x="384" y="49"/>
                </a:moveTo>
                <a:lnTo>
                  <a:pt x="342" y="91"/>
                </a:lnTo>
                <a:lnTo>
                  <a:pt x="342" y="29"/>
                </a:lnTo>
                <a:lnTo>
                  <a:pt x="384" y="49"/>
                </a:lnTo>
                <a:close/>
                <a:moveTo>
                  <a:pt x="210" y="88"/>
                </a:moveTo>
                <a:lnTo>
                  <a:pt x="210" y="141"/>
                </a:lnTo>
                <a:lnTo>
                  <a:pt x="181" y="141"/>
                </a:lnTo>
                <a:lnTo>
                  <a:pt x="170" y="113"/>
                </a:lnTo>
                <a:lnTo>
                  <a:pt x="210" y="88"/>
                </a:lnTo>
                <a:close/>
                <a:moveTo>
                  <a:pt x="130" y="169"/>
                </a:moveTo>
                <a:lnTo>
                  <a:pt x="232" y="169"/>
                </a:lnTo>
                <a:lnTo>
                  <a:pt x="256" y="140"/>
                </a:lnTo>
                <a:lnTo>
                  <a:pt x="293" y="169"/>
                </a:lnTo>
                <a:lnTo>
                  <a:pt x="343" y="169"/>
                </a:lnTo>
                <a:lnTo>
                  <a:pt x="355" y="124"/>
                </a:lnTo>
                <a:lnTo>
                  <a:pt x="392" y="169"/>
                </a:lnTo>
                <a:lnTo>
                  <a:pt x="490" y="169"/>
                </a:lnTo>
                <a:lnTo>
                  <a:pt x="485" y="131"/>
                </a:lnTo>
                <a:lnTo>
                  <a:pt x="539" y="120"/>
                </a:lnTo>
                <a:lnTo>
                  <a:pt x="514" y="169"/>
                </a:lnTo>
                <a:lnTo>
                  <a:pt x="572" y="169"/>
                </a:lnTo>
                <a:lnTo>
                  <a:pt x="572" y="111"/>
                </a:lnTo>
                <a:lnTo>
                  <a:pt x="521" y="63"/>
                </a:lnTo>
                <a:lnTo>
                  <a:pt x="471" y="76"/>
                </a:lnTo>
                <a:lnTo>
                  <a:pt x="395" y="0"/>
                </a:lnTo>
                <a:lnTo>
                  <a:pt x="315" y="0"/>
                </a:lnTo>
                <a:lnTo>
                  <a:pt x="255" y="61"/>
                </a:lnTo>
                <a:lnTo>
                  <a:pt x="181" y="61"/>
                </a:lnTo>
                <a:lnTo>
                  <a:pt x="130" y="111"/>
                </a:lnTo>
                <a:lnTo>
                  <a:pt x="130" y="169"/>
                </a:lnTo>
                <a:close/>
                <a:moveTo>
                  <a:pt x="249" y="580"/>
                </a:moveTo>
                <a:cubicBezTo>
                  <a:pt x="268" y="580"/>
                  <a:pt x="283" y="595"/>
                  <a:pt x="283" y="614"/>
                </a:cubicBezTo>
                <a:cubicBezTo>
                  <a:pt x="283" y="632"/>
                  <a:pt x="268" y="647"/>
                  <a:pt x="249" y="647"/>
                </a:cubicBezTo>
                <a:cubicBezTo>
                  <a:pt x="230" y="647"/>
                  <a:pt x="216" y="632"/>
                  <a:pt x="216" y="614"/>
                </a:cubicBezTo>
                <a:cubicBezTo>
                  <a:pt x="216" y="595"/>
                  <a:pt x="231" y="580"/>
                  <a:pt x="249" y="580"/>
                </a:cubicBezTo>
                <a:close/>
                <a:moveTo>
                  <a:pt x="453" y="580"/>
                </a:moveTo>
                <a:cubicBezTo>
                  <a:pt x="471" y="580"/>
                  <a:pt x="486" y="595"/>
                  <a:pt x="486" y="614"/>
                </a:cubicBezTo>
                <a:cubicBezTo>
                  <a:pt x="486" y="632"/>
                  <a:pt x="472" y="647"/>
                  <a:pt x="453" y="647"/>
                </a:cubicBezTo>
                <a:cubicBezTo>
                  <a:pt x="434" y="647"/>
                  <a:pt x="419" y="632"/>
                  <a:pt x="419" y="614"/>
                </a:cubicBezTo>
                <a:cubicBezTo>
                  <a:pt x="419" y="595"/>
                  <a:pt x="434" y="580"/>
                  <a:pt x="453" y="580"/>
                </a:cubicBezTo>
                <a:close/>
                <a:moveTo>
                  <a:pt x="323" y="647"/>
                </a:moveTo>
                <a:cubicBezTo>
                  <a:pt x="332" y="626"/>
                  <a:pt x="332" y="601"/>
                  <a:pt x="323" y="580"/>
                </a:cubicBezTo>
                <a:lnTo>
                  <a:pt x="379" y="580"/>
                </a:lnTo>
                <a:cubicBezTo>
                  <a:pt x="370" y="601"/>
                  <a:pt x="370" y="626"/>
                  <a:pt x="379" y="647"/>
                </a:cubicBezTo>
                <a:lnTo>
                  <a:pt x="323" y="647"/>
                </a:lnTo>
                <a:close/>
                <a:moveTo>
                  <a:pt x="632" y="533"/>
                </a:moveTo>
                <a:lnTo>
                  <a:pt x="70" y="533"/>
                </a:lnTo>
                <a:lnTo>
                  <a:pt x="70" y="348"/>
                </a:lnTo>
                <a:cubicBezTo>
                  <a:pt x="70" y="335"/>
                  <a:pt x="60" y="324"/>
                  <a:pt x="47" y="324"/>
                </a:cubicBezTo>
                <a:cubicBezTo>
                  <a:pt x="34" y="324"/>
                  <a:pt x="23" y="335"/>
                  <a:pt x="23" y="348"/>
                </a:cubicBezTo>
                <a:lnTo>
                  <a:pt x="23" y="533"/>
                </a:lnTo>
                <a:cubicBezTo>
                  <a:pt x="10" y="533"/>
                  <a:pt x="0" y="544"/>
                  <a:pt x="0" y="557"/>
                </a:cubicBezTo>
                <a:cubicBezTo>
                  <a:pt x="0" y="570"/>
                  <a:pt x="10" y="580"/>
                  <a:pt x="23" y="580"/>
                </a:cubicBezTo>
                <a:lnTo>
                  <a:pt x="176" y="580"/>
                </a:lnTo>
                <a:cubicBezTo>
                  <a:pt x="166" y="601"/>
                  <a:pt x="166" y="626"/>
                  <a:pt x="176" y="647"/>
                </a:cubicBezTo>
                <a:lnTo>
                  <a:pt x="23" y="647"/>
                </a:lnTo>
                <a:cubicBezTo>
                  <a:pt x="10" y="647"/>
                  <a:pt x="0" y="658"/>
                  <a:pt x="0" y="671"/>
                </a:cubicBezTo>
                <a:cubicBezTo>
                  <a:pt x="0" y="684"/>
                  <a:pt x="10" y="695"/>
                  <a:pt x="23" y="695"/>
                </a:cubicBezTo>
                <a:lnTo>
                  <a:pt x="679" y="695"/>
                </a:lnTo>
                <a:cubicBezTo>
                  <a:pt x="692" y="695"/>
                  <a:pt x="702" y="684"/>
                  <a:pt x="702" y="671"/>
                </a:cubicBezTo>
                <a:cubicBezTo>
                  <a:pt x="702" y="658"/>
                  <a:pt x="692" y="647"/>
                  <a:pt x="679" y="647"/>
                </a:cubicBezTo>
                <a:lnTo>
                  <a:pt x="526" y="647"/>
                </a:lnTo>
                <a:cubicBezTo>
                  <a:pt x="536" y="626"/>
                  <a:pt x="536" y="601"/>
                  <a:pt x="526" y="580"/>
                </a:cubicBezTo>
                <a:lnTo>
                  <a:pt x="679" y="580"/>
                </a:lnTo>
                <a:cubicBezTo>
                  <a:pt x="692" y="580"/>
                  <a:pt x="702" y="570"/>
                  <a:pt x="702" y="557"/>
                </a:cubicBezTo>
                <a:cubicBezTo>
                  <a:pt x="702" y="544"/>
                  <a:pt x="692" y="533"/>
                  <a:pt x="679" y="533"/>
                </a:cubicBezTo>
                <a:lnTo>
                  <a:pt x="679" y="348"/>
                </a:lnTo>
                <a:cubicBezTo>
                  <a:pt x="679" y="335"/>
                  <a:pt x="668" y="324"/>
                  <a:pt x="655" y="324"/>
                </a:cubicBezTo>
                <a:cubicBezTo>
                  <a:pt x="642" y="324"/>
                  <a:pt x="632" y="335"/>
                  <a:pt x="632" y="348"/>
                </a:cubicBezTo>
                <a:lnTo>
                  <a:pt x="632" y="533"/>
                </a:lnTo>
                <a:close/>
                <a:moveTo>
                  <a:pt x="100" y="247"/>
                </a:moveTo>
                <a:cubicBezTo>
                  <a:pt x="87" y="247"/>
                  <a:pt x="76" y="237"/>
                  <a:pt x="76" y="224"/>
                </a:cubicBezTo>
                <a:cubicBezTo>
                  <a:pt x="76" y="211"/>
                  <a:pt x="87" y="200"/>
                  <a:pt x="100" y="200"/>
                </a:cubicBezTo>
                <a:lnTo>
                  <a:pt x="602" y="200"/>
                </a:lnTo>
                <a:cubicBezTo>
                  <a:pt x="615" y="200"/>
                  <a:pt x="626" y="211"/>
                  <a:pt x="626" y="224"/>
                </a:cubicBezTo>
                <a:cubicBezTo>
                  <a:pt x="626" y="237"/>
                  <a:pt x="615" y="247"/>
                  <a:pt x="602" y="247"/>
                </a:cubicBezTo>
                <a:lnTo>
                  <a:pt x="602" y="472"/>
                </a:lnTo>
                <a:cubicBezTo>
                  <a:pt x="602" y="485"/>
                  <a:pt x="591" y="496"/>
                  <a:pt x="578" y="496"/>
                </a:cubicBezTo>
                <a:lnTo>
                  <a:pt x="124" y="496"/>
                </a:lnTo>
                <a:cubicBezTo>
                  <a:pt x="111" y="496"/>
                  <a:pt x="100" y="485"/>
                  <a:pt x="100" y="472"/>
                </a:cubicBezTo>
                <a:lnTo>
                  <a:pt x="100" y="247"/>
                </a:lnTo>
                <a:close/>
                <a:moveTo>
                  <a:pt x="247" y="104"/>
                </a:moveTo>
                <a:lnTo>
                  <a:pt x="294" y="77"/>
                </a:lnTo>
                <a:lnTo>
                  <a:pt x="321" y="124"/>
                </a:lnTo>
                <a:lnTo>
                  <a:pt x="247" y="104"/>
                </a:lnTo>
                <a:lnTo>
                  <a:pt x="247" y="104"/>
                </a:lnTo>
                <a:close/>
              </a:path>
            </a:pathLst>
          </a:custGeom>
          <a:solidFill>
            <a:srgbClr val="0054C5"/>
          </a:solidFill>
          <a:ln>
            <a:noFill/>
          </a:ln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pPr defTabSz="609630"/>
            <a:endParaRPr lang="fr-FR" sz="120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26" name="Resim 125"/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690" y="3444804"/>
            <a:ext cx="407563" cy="407563"/>
          </a:xfrm>
          <a:prstGeom prst="rect">
            <a:avLst/>
          </a:prstGeom>
        </p:spPr>
      </p:pic>
      <p:sp>
        <p:nvSpPr>
          <p:cNvPr id="129" name="Dikdörtgen 128"/>
          <p:cNvSpPr/>
          <p:nvPr/>
        </p:nvSpPr>
        <p:spPr>
          <a:xfrm>
            <a:off x="8868886" y="2098079"/>
            <a:ext cx="200054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tr-TR" sz="1400" dirty="0">
                <a:solidFill>
                  <a:prstClr val="black"/>
                </a:solidFill>
              </a:rPr>
              <a:t>Lisans durumu yürürlükte olan </a:t>
            </a:r>
            <a:r>
              <a:rPr lang="tr-TR" sz="1400" b="1" dirty="0" smtClean="0">
                <a:solidFill>
                  <a:prstClr val="black"/>
                </a:solidFill>
              </a:rPr>
              <a:t>19 </a:t>
            </a:r>
            <a:r>
              <a:rPr lang="tr-TR" sz="1400" b="1" dirty="0">
                <a:solidFill>
                  <a:prstClr val="black"/>
                </a:solidFill>
              </a:rPr>
              <a:t>H</a:t>
            </a:r>
            <a:r>
              <a:rPr lang="tr-TR" sz="1400" b="1" dirty="0" smtClean="0">
                <a:solidFill>
                  <a:prstClr val="black"/>
                </a:solidFill>
              </a:rPr>
              <a:t>ES </a:t>
            </a:r>
          </a:p>
          <a:p>
            <a:pPr defTabSz="609630"/>
            <a:r>
              <a:rPr lang="tr-TR" sz="1400" dirty="0" smtClean="0">
                <a:solidFill>
                  <a:prstClr val="black"/>
                </a:solidFill>
              </a:rPr>
              <a:t>Toplam </a:t>
            </a:r>
            <a:r>
              <a:rPr lang="tr-TR" sz="1400" dirty="0">
                <a:solidFill>
                  <a:prstClr val="black"/>
                </a:solidFill>
              </a:rPr>
              <a:t>kurulu güç </a:t>
            </a:r>
            <a:r>
              <a:rPr lang="tr-TR" sz="1400" b="1" dirty="0" smtClean="0">
                <a:solidFill>
                  <a:prstClr val="black"/>
                </a:solidFill>
              </a:rPr>
              <a:t>538,65 </a:t>
            </a:r>
            <a:r>
              <a:rPr lang="tr-TR" sz="1400" b="1" dirty="0">
                <a:solidFill>
                  <a:prstClr val="black"/>
                </a:solidFill>
              </a:rPr>
              <a:t>MW</a:t>
            </a:r>
          </a:p>
        </p:txBody>
      </p:sp>
      <p:sp>
        <p:nvSpPr>
          <p:cNvPr id="131" name="Dikdörtgen 130"/>
          <p:cNvSpPr/>
          <p:nvPr/>
        </p:nvSpPr>
        <p:spPr>
          <a:xfrm>
            <a:off x="8949691" y="4647955"/>
            <a:ext cx="227463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609630"/>
            <a:r>
              <a:rPr lang="tr-TR" sz="1400" b="1" dirty="0"/>
              <a:t>Başlıca Yeraltı </a:t>
            </a:r>
            <a:r>
              <a:rPr lang="tr-TR" sz="1400" b="1" dirty="0" smtClean="0"/>
              <a:t>Kaynakları: </a:t>
            </a:r>
            <a:r>
              <a:rPr lang="tr-TR" sz="1400" dirty="0" err="1"/>
              <a:t>Bentonit</a:t>
            </a:r>
            <a:r>
              <a:rPr lang="tr-TR" sz="1400" dirty="0"/>
              <a:t>, Bakır, Kurşun, Altın, Çinko, Demir, Gümüş, Manganez, </a:t>
            </a:r>
            <a:r>
              <a:rPr lang="tr-TR" sz="1400" dirty="0" err="1"/>
              <a:t>Kaolen</a:t>
            </a:r>
            <a:r>
              <a:rPr lang="tr-TR" sz="1400" dirty="0"/>
              <a:t>, Kükürt, Bazalt</a:t>
            </a:r>
            <a:endParaRPr lang="tr-TR" sz="1400" dirty="0">
              <a:solidFill>
                <a:prstClr val="black"/>
              </a:solidFill>
              <a:latin typeface="Poppi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8805103" y="3261351"/>
            <a:ext cx="224635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30"/>
            <a:r>
              <a:rPr lang="tr-TR" sz="1400" dirty="0" smtClean="0">
                <a:solidFill>
                  <a:prstClr val="black"/>
                </a:solidFill>
              </a:rPr>
              <a:t>Rüzgar enerjisi potansiyeli </a:t>
            </a:r>
            <a:r>
              <a:rPr lang="tr-TR" sz="1400" b="1" dirty="0" smtClean="0">
                <a:solidFill>
                  <a:prstClr val="black"/>
                </a:solidFill>
              </a:rPr>
              <a:t>2275 MW</a:t>
            </a:r>
          </a:p>
          <a:p>
            <a:pPr defTabSz="609630"/>
            <a:r>
              <a:rPr lang="tr-TR" sz="1400" dirty="0">
                <a:solidFill>
                  <a:prstClr val="black"/>
                </a:solidFill>
              </a:rPr>
              <a:t>Lisans durumu yürürlükte olan </a:t>
            </a:r>
            <a:r>
              <a:rPr lang="tr-TR" sz="1400" b="1" dirty="0">
                <a:solidFill>
                  <a:prstClr val="black"/>
                </a:solidFill>
              </a:rPr>
              <a:t>6 </a:t>
            </a:r>
            <a:r>
              <a:rPr lang="tr-TR" sz="1400" b="1" dirty="0" smtClean="0">
                <a:solidFill>
                  <a:prstClr val="black"/>
                </a:solidFill>
              </a:rPr>
              <a:t>RES </a:t>
            </a:r>
          </a:p>
          <a:p>
            <a:pPr defTabSz="609630"/>
            <a:r>
              <a:rPr lang="tr-TR" sz="1400" dirty="0" smtClean="0">
                <a:solidFill>
                  <a:prstClr val="black"/>
                </a:solidFill>
              </a:rPr>
              <a:t>Toplam </a:t>
            </a:r>
            <a:r>
              <a:rPr lang="tr-TR" sz="1400" dirty="0">
                <a:solidFill>
                  <a:prstClr val="black"/>
                </a:solidFill>
              </a:rPr>
              <a:t>kurulu </a:t>
            </a:r>
            <a:r>
              <a:rPr lang="tr-TR" sz="1400" dirty="0" smtClean="0">
                <a:solidFill>
                  <a:prstClr val="black"/>
                </a:solidFill>
              </a:rPr>
              <a:t>güç </a:t>
            </a:r>
            <a:r>
              <a:rPr lang="tr-TR" sz="1400" b="1" dirty="0" smtClean="0">
                <a:solidFill>
                  <a:prstClr val="black"/>
                </a:solidFill>
              </a:rPr>
              <a:t>230 MW</a:t>
            </a:r>
            <a:endParaRPr lang="tr-TR" sz="14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3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79209"/>
            <a:ext cx="7163665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GSYH KİŞİ BAŞI GELİR VE SEGE 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8" name="Grafik 7"/>
          <p:cNvGraphicFramePr/>
          <p:nvPr>
            <p:extLst>
              <p:ext uri="{D42A27DB-BD31-4B8C-83A1-F6EECF244321}">
                <p14:modId xmlns:p14="http://schemas.microsoft.com/office/powerpoint/2010/main" val="1895344507"/>
              </p:ext>
            </p:extLst>
          </p:nvPr>
        </p:nvGraphicFramePr>
        <p:xfrm>
          <a:off x="6614160" y="1954456"/>
          <a:ext cx="5098934" cy="4649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4" name="Düz Bağlayıcı 3"/>
          <p:cNvCxnSpPr/>
          <p:nvPr/>
        </p:nvCxnSpPr>
        <p:spPr>
          <a:xfrm>
            <a:off x="6690360" y="1558636"/>
            <a:ext cx="25400" cy="5136804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9" name="Grafik 8"/>
          <p:cNvGraphicFramePr/>
          <p:nvPr>
            <p:extLst>
              <p:ext uri="{D42A27DB-BD31-4B8C-83A1-F6EECF244321}">
                <p14:modId xmlns:p14="http://schemas.microsoft.com/office/powerpoint/2010/main" val="3403241861"/>
              </p:ext>
            </p:extLst>
          </p:nvPr>
        </p:nvGraphicFramePr>
        <p:xfrm>
          <a:off x="579283" y="1954456"/>
          <a:ext cx="6034877" cy="44605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58290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79209"/>
            <a:ext cx="9621699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GSYH SEKTÖREL DAĞILIM</a:t>
            </a:r>
            <a:endParaRPr lang="tr-TR" sz="2800" b="1" dirty="0">
              <a:solidFill>
                <a:srgbClr val="FF0000"/>
              </a:solidFill>
              <a:latin typeface="+mn-lt"/>
            </a:endParaRPr>
          </a:p>
        </p:txBody>
      </p:sp>
      <p:cxnSp>
        <p:nvCxnSpPr>
          <p:cNvPr id="4" name="Düz Bağlayıcı 3"/>
          <p:cNvCxnSpPr/>
          <p:nvPr/>
        </p:nvCxnSpPr>
        <p:spPr>
          <a:xfrm>
            <a:off x="6690360" y="1558636"/>
            <a:ext cx="25400" cy="5136804"/>
          </a:xfrm>
          <a:prstGeom prst="line">
            <a:avLst/>
          </a:prstGeom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2611168"/>
              </p:ext>
            </p:extLst>
          </p:nvPr>
        </p:nvGraphicFramePr>
        <p:xfrm>
          <a:off x="627454" y="1694846"/>
          <a:ext cx="10531957" cy="4673874"/>
        </p:xfrm>
        <a:graphic>
          <a:graphicData uri="http://schemas.openxmlformats.org/drawingml/2006/table">
            <a:tbl>
              <a:tblPr/>
              <a:tblGrid>
                <a:gridCol w="5520200">
                  <a:extLst>
                    <a:ext uri="{9D8B030D-6E8A-4147-A177-3AD203B41FA5}">
                      <a16:colId xmlns:a16="http://schemas.microsoft.com/office/drawing/2014/main" val="4040859598"/>
                    </a:ext>
                  </a:extLst>
                </a:gridCol>
                <a:gridCol w="944245">
                  <a:extLst>
                    <a:ext uri="{9D8B030D-6E8A-4147-A177-3AD203B41FA5}">
                      <a16:colId xmlns:a16="http://schemas.microsoft.com/office/drawing/2014/main" val="237068788"/>
                    </a:ext>
                  </a:extLst>
                </a:gridCol>
                <a:gridCol w="1016878">
                  <a:extLst>
                    <a:ext uri="{9D8B030D-6E8A-4147-A177-3AD203B41FA5}">
                      <a16:colId xmlns:a16="http://schemas.microsoft.com/office/drawing/2014/main" val="4068024084"/>
                    </a:ext>
                  </a:extLst>
                </a:gridCol>
                <a:gridCol w="1016878">
                  <a:extLst>
                    <a:ext uri="{9D8B030D-6E8A-4147-A177-3AD203B41FA5}">
                      <a16:colId xmlns:a16="http://schemas.microsoft.com/office/drawing/2014/main" val="637228762"/>
                    </a:ext>
                  </a:extLst>
                </a:gridCol>
                <a:gridCol w="1016878">
                  <a:extLst>
                    <a:ext uri="{9D8B030D-6E8A-4147-A177-3AD203B41FA5}">
                      <a16:colId xmlns:a16="http://schemas.microsoft.com/office/drawing/2014/main" val="261044486"/>
                    </a:ext>
                  </a:extLst>
                </a:gridCol>
                <a:gridCol w="1016878">
                  <a:extLst>
                    <a:ext uri="{9D8B030D-6E8A-4147-A177-3AD203B41FA5}">
                      <a16:colId xmlns:a16="http://schemas.microsoft.com/office/drawing/2014/main" val="4130503975"/>
                    </a:ext>
                  </a:extLst>
                </a:gridCol>
              </a:tblGrid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Nace Rev. 2 Koduna Göre Sektörler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2020</a:t>
                      </a:r>
                    </a:p>
                  </a:txBody>
                  <a:tcPr marL="6874" marR="6874" marT="68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2021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2022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2023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2024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159631"/>
                  </a:ext>
                </a:extLst>
              </a:tr>
              <a:tr h="20735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 - Tarım, Ormancılık ve Balıkçılık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17,10</a:t>
                      </a:r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12,30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14,50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13,10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12,30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809801"/>
                  </a:ext>
                </a:extLst>
              </a:tr>
              <a:tr h="297024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 - Sanayi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16,30%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18,20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19,30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17,40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15,70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843720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 - İnşaat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4,60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4,50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5,20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4,20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3523663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 - Hizmetler ( toptan perakende/ </a:t>
                      </a:r>
                      <a:r>
                        <a:rPr lang="tr-TR" sz="13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konaklam</a:t>
                      </a:r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/ulaşım)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17,60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18,60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19,50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18,00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6409378"/>
                  </a:ext>
                </a:extLst>
              </a:tr>
              <a:tr h="190543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02742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405433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J - Bilgi ve İletişim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0,42%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0,48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0,34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0,35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0,38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935044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 - Finans ve Sigorta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2,40%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2,00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2,40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2,00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9125258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 - Gayrimenkul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14,40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12,00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12,00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15,20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725044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 - Mesleki, Bilimsel ve Teknik Faaliyetler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2,40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045608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 - İdari ve Destek Hizmet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208309"/>
                  </a:ext>
                </a:extLst>
              </a:tr>
              <a:tr h="274607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 - Kamu Yönetimi ve Savunma, Zorunlu Sosyal Güvenlik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16,30%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16,20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14,30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15,70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17,10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158138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 - Eğitim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207759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Q - İnsan Sağlığı ve Sosyal Hizmet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858057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 - Kültür, Sanat, Eğlence, Dinlence ve Spor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1,60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1,50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1,60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1,50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0215706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 - Diğer Hizmet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040107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- Hane Halklarının İşverenler Olarak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31376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U - Uluslararası Örgütler ve Temsilciliklerinin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937161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 - Kendi Adına Menkul Sermaye İradı Faaliyetleri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02537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Vergiler ve Sübvansiyonlar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10,70%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10,30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10,20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11,10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 11,20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729616"/>
                  </a:ext>
                </a:extLst>
              </a:tr>
              <a:tr h="1692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Gayri Safi Yurt İçi Hasıla ( Milyar TL )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28,2</a:t>
                      </a:r>
                    </a:p>
                  </a:txBody>
                  <a:tcPr marL="6874" marR="6874" marT="687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35,10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69,82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129,88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227,41</a:t>
                      </a:r>
                    </a:p>
                  </a:txBody>
                  <a:tcPr marL="6874" marR="6874" marT="687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6678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72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79209"/>
            <a:ext cx="9621699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TR / ORDU GSYH SEKTÖREL DAĞILIM</a:t>
            </a:r>
            <a:endParaRPr lang="tr-TR" sz="2800" b="1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8" name="Grafi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9740637"/>
              </p:ext>
            </p:extLst>
          </p:nvPr>
        </p:nvGraphicFramePr>
        <p:xfrm>
          <a:off x="5850294" y="1936102"/>
          <a:ext cx="5517502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4059337"/>
              </p:ext>
            </p:extLst>
          </p:nvPr>
        </p:nvGraphicFramePr>
        <p:xfrm>
          <a:off x="796211" y="2132044"/>
          <a:ext cx="5380653" cy="42127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207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565913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İLÇE SEGE SIRALAMASI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232603"/>
              </p:ext>
            </p:extLst>
          </p:nvPr>
        </p:nvGraphicFramePr>
        <p:xfrm>
          <a:off x="476252" y="1558636"/>
          <a:ext cx="10696572" cy="5324186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677863">
                  <a:extLst>
                    <a:ext uri="{9D8B030D-6E8A-4147-A177-3AD203B41FA5}">
                      <a16:colId xmlns:a16="http://schemas.microsoft.com/office/drawing/2014/main" val="796010792"/>
                    </a:ext>
                  </a:extLst>
                </a:gridCol>
                <a:gridCol w="964810">
                  <a:extLst>
                    <a:ext uri="{9D8B030D-6E8A-4147-A177-3AD203B41FA5}">
                      <a16:colId xmlns:a16="http://schemas.microsoft.com/office/drawing/2014/main" val="2083830940"/>
                    </a:ext>
                  </a:extLst>
                </a:gridCol>
                <a:gridCol w="1257829">
                  <a:extLst>
                    <a:ext uri="{9D8B030D-6E8A-4147-A177-3AD203B41FA5}">
                      <a16:colId xmlns:a16="http://schemas.microsoft.com/office/drawing/2014/main" val="2024779373"/>
                    </a:ext>
                  </a:extLst>
                </a:gridCol>
                <a:gridCol w="1257829">
                  <a:extLst>
                    <a:ext uri="{9D8B030D-6E8A-4147-A177-3AD203B41FA5}">
                      <a16:colId xmlns:a16="http://schemas.microsoft.com/office/drawing/2014/main" val="379242225"/>
                    </a:ext>
                  </a:extLst>
                </a:gridCol>
                <a:gridCol w="1256717">
                  <a:extLst>
                    <a:ext uri="{9D8B030D-6E8A-4147-A177-3AD203B41FA5}">
                      <a16:colId xmlns:a16="http://schemas.microsoft.com/office/drawing/2014/main" val="2383172277"/>
                    </a:ext>
                  </a:extLst>
                </a:gridCol>
                <a:gridCol w="1257829">
                  <a:extLst>
                    <a:ext uri="{9D8B030D-6E8A-4147-A177-3AD203B41FA5}">
                      <a16:colId xmlns:a16="http://schemas.microsoft.com/office/drawing/2014/main" val="2053031512"/>
                    </a:ext>
                  </a:extLst>
                </a:gridCol>
                <a:gridCol w="1541468">
                  <a:extLst>
                    <a:ext uri="{9D8B030D-6E8A-4147-A177-3AD203B41FA5}">
                      <a16:colId xmlns:a16="http://schemas.microsoft.com/office/drawing/2014/main" val="3890854281"/>
                    </a:ext>
                  </a:extLst>
                </a:gridCol>
                <a:gridCol w="1482227">
                  <a:extLst>
                    <a:ext uri="{9D8B030D-6E8A-4147-A177-3AD203B41FA5}">
                      <a16:colId xmlns:a16="http://schemas.microsoft.com/office/drawing/2014/main" val="1532413075"/>
                    </a:ext>
                  </a:extLst>
                </a:gridCol>
              </a:tblGrid>
              <a:tr h="675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r>
                        <a:rPr lang="tr-TR" sz="1800" b="1" i="0" u="none" strike="noStrike" kern="1200" spc="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İlçe SEGE Sıralamaları</a:t>
                      </a:r>
                      <a:endParaRPr lang="tr-TR" sz="1800" b="1" i="0" u="none" strike="noStrike" kern="1200" spc="0" baseline="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2696" marR="42696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dirty="0" smtClean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2017</a:t>
                      </a:r>
                      <a:endParaRPr lang="tr-TR" sz="14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 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2022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Sıralamadaki Değişim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839271902"/>
                  </a:ext>
                </a:extLst>
              </a:tr>
              <a:tr h="25748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İlçe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Sıra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Skor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Kademe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Sıra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Skor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600" b="1" dirty="0">
                          <a:effectLst/>
                        </a:rPr>
                        <a:t>Kademe</a:t>
                      </a:r>
                      <a:endParaRPr lang="tr-TR" sz="16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309690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Altınordu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154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0,933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113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1,121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41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787758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Fatsa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225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0,549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246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0,363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</a:rPr>
                        <a:t>-21</a:t>
                      </a:r>
                      <a:endParaRPr lang="tr-TR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384118442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Ünye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250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0,413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266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0,266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3.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solidFill>
                            <a:srgbClr val="FF0000"/>
                          </a:solidFill>
                          <a:effectLst/>
                        </a:rPr>
                        <a:t>-16</a:t>
                      </a:r>
                      <a:endParaRPr lang="tr-TR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3507054223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Gülyalı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400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-0,047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398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-0,145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3.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2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580429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Perşembe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491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-0,202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566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-0,418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-75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2920256006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Aybastı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582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-0,361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4.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603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-0,464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-21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3949054672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Kumru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718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0,597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720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-0,606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-2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3390680749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Gölköy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695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-0,543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724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-0,61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-29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179920665"/>
                  </a:ext>
                </a:extLst>
              </a:tr>
              <a:tr h="2693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Korgan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768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-0,698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784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-0,704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5.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-16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3705325143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Ulubey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643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-0,46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4.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801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-0,73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-158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2013935909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Kabadüz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681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-0,522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809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-0,744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-128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0130669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Çamaş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730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-0,618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5. Kademe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823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-0,776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-93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2182078811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Kabataş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748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-0,655</a:t>
                      </a:r>
                      <a:endParaRPr lang="tr-TR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841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-0,805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5. Kademe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-93</a:t>
                      </a:r>
                      <a:endParaRPr lang="tr-TR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62634123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Mesudiye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765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-0,694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5. Kademe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864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-0,842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-99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412149454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Çatalpınar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819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-0,857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5. Kademe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868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-0,854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-49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1288499505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Gürgentepe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776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-0,713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5. Kademe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871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-0,859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-95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881644382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Çaybaşı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829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-0,904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5. Kademe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890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-0,932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-61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3353007189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İkizce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838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-0,923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5. Kademe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907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-0,979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-69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651144281"/>
                  </a:ext>
                </a:extLst>
              </a:tr>
              <a:tr h="2252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0" dirty="0">
                          <a:effectLst/>
                        </a:rPr>
                        <a:t>Akkuş</a:t>
                      </a:r>
                      <a:endParaRPr lang="tr-TR" sz="1400" b="1" i="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846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-0,948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5. Kademe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>
                          <a:effectLst/>
                        </a:rPr>
                        <a:t>912</a:t>
                      </a:r>
                      <a:endParaRPr lang="tr-TR" sz="1400" b="1" i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-1,012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solidFill>
                            <a:srgbClr val="FF0000"/>
                          </a:solidFill>
                          <a:effectLst/>
                        </a:rPr>
                        <a:t>6. Kademe</a:t>
                      </a:r>
                      <a:endParaRPr lang="tr-TR" sz="1400" b="1" i="1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i="1" dirty="0">
                          <a:effectLst/>
                        </a:rPr>
                        <a:t>-66</a:t>
                      </a:r>
                      <a:endParaRPr lang="tr-TR" sz="1400" b="1" i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696" marR="42696" marT="0" marB="0" anchor="ctr"/>
                </a:tc>
                <a:extLst>
                  <a:ext uri="{0D108BD9-81ED-4DB2-BD59-A6C34878D82A}">
                    <a16:rowId xmlns:a16="http://schemas.microsoft.com/office/drawing/2014/main" val="2445818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34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1573" y="1038748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İL İSTİHDAM 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2824765"/>
              </p:ext>
            </p:extLst>
          </p:nvPr>
        </p:nvGraphicFramePr>
        <p:xfrm>
          <a:off x="491573" y="1536849"/>
          <a:ext cx="6794500" cy="2515646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2540000">
                  <a:extLst>
                    <a:ext uri="{9D8B030D-6E8A-4147-A177-3AD203B41FA5}">
                      <a16:colId xmlns:a16="http://schemas.microsoft.com/office/drawing/2014/main" val="2258045226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547063056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868805372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995775368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1684856037"/>
                    </a:ext>
                  </a:extLst>
                </a:gridCol>
                <a:gridCol w="850900">
                  <a:extLst>
                    <a:ext uri="{9D8B030D-6E8A-4147-A177-3AD203B41FA5}">
                      <a16:colId xmlns:a16="http://schemas.microsoft.com/office/drawing/2014/main" val="3030413973"/>
                    </a:ext>
                  </a:extLst>
                </a:gridCol>
              </a:tblGrid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7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Gösterge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2021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2022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2023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2024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700" b="1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2025</a:t>
                      </a:r>
                      <a:endParaRPr lang="tr-TR" sz="17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91612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 Toplam (4a, 4b, 4c)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169.856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181.589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178.526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178.986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190.961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61566406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Aktif, Zorunlu </a:t>
                      </a:r>
                      <a:r>
                        <a:rPr lang="tr-TR" sz="15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Sigortalı (4a)</a:t>
                      </a:r>
                      <a:endParaRPr lang="tr-TR" sz="15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96.347</a:t>
                      </a:r>
                      <a:endParaRPr lang="tr-TR" sz="1500" b="0" i="0" u="none" strike="noStrike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101.734</a:t>
                      </a:r>
                      <a:endParaRPr lang="tr-TR" sz="1500" u="none" strike="noStrike" kern="120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100.059</a:t>
                      </a:r>
                      <a:endParaRPr lang="tr-TR" sz="1500" u="none" strike="noStrike" kern="120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100.336</a:t>
                      </a:r>
                      <a:endParaRPr lang="tr-TR" sz="1500" u="none" strike="noStrike" kern="120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smtClean="0"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105.374</a:t>
                      </a:r>
                      <a:endParaRPr lang="tr-TR" sz="1500" u="none" strike="noStrike" kern="1200" dirty="0">
                        <a:solidFill>
                          <a:srgbClr val="FF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6617570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Aktif, Zorunlu Sigortalı (4b)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25.428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26.439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24.065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23.533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29.898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07768971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Aktif, Zorunlu Sigortalı (4c)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26.786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27.863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30.667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30.765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31.066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736636"/>
                  </a:ext>
                </a:extLst>
              </a:tr>
              <a:tr h="317086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Toplam İş Yeri Sayısı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15.303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15.562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15.866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16.241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16.910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067341259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Kamu İş Yeri Sayısı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604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592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622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631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103940104"/>
                  </a:ext>
                </a:extLst>
              </a:tr>
              <a:tr h="314080">
                <a:tc>
                  <a:txBody>
                    <a:bodyPr/>
                    <a:lstStyle/>
                    <a:p>
                      <a:pPr algn="l" fontAlgn="b"/>
                      <a:r>
                        <a:rPr lang="tr-TR" sz="1500" b="1" u="none" strike="noStrike" dirty="0">
                          <a:effectLst/>
                        </a:rPr>
                        <a:t> Özel İş Yeri Sayısı</a:t>
                      </a:r>
                      <a:endParaRPr lang="tr-TR" sz="15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500" u="none" strike="noStrike" dirty="0" smtClean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14.699</a:t>
                      </a:r>
                      <a:endParaRPr lang="tr-TR" sz="15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14.909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15.274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15.619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tr-TR" sz="15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16.279</a:t>
                      </a:r>
                      <a:endParaRPr lang="tr-TR" sz="1500" u="none" strike="noStrike" kern="1200" dirty="0"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31730903"/>
                  </a:ext>
                </a:extLst>
              </a:tr>
            </a:tbl>
          </a:graphicData>
        </a:graphic>
      </p:graphicFrame>
      <p:sp>
        <p:nvSpPr>
          <p:cNvPr id="7" name="Dikdörtgen 6"/>
          <p:cNvSpPr/>
          <p:nvPr/>
        </p:nvSpPr>
        <p:spPr>
          <a:xfrm>
            <a:off x="491573" y="4236096"/>
            <a:ext cx="377251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tr-TR" sz="16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768.087</a:t>
            </a:r>
            <a:r>
              <a:rPr lang="tr-TR" sz="1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kişinin </a:t>
            </a:r>
            <a:r>
              <a:rPr lang="tr-TR" sz="16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tr-TR" sz="16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24,86’sı </a:t>
            </a:r>
            <a:r>
              <a:rPr lang="tr-TR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aktif sigortalı, </a:t>
            </a:r>
            <a:r>
              <a:rPr lang="tr-TR" sz="1600" dirty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tr-TR" sz="16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22,25’i </a:t>
            </a:r>
            <a:r>
              <a:rPr lang="tr-TR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gelir ve aylık </a:t>
            </a:r>
            <a:r>
              <a:rPr lang="tr-TR" sz="1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alan (emekli), </a:t>
            </a:r>
            <a:r>
              <a:rPr lang="tr-TR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tr-TR" sz="1600" dirty="0" smtClean="0">
                <a:solidFill>
                  <a:srgbClr val="FF0000"/>
                </a:solidFill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44,83</a:t>
            </a:r>
            <a:r>
              <a:rPr lang="tr-TR" sz="1600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’u </a:t>
            </a:r>
            <a:r>
              <a:rPr lang="tr-TR" sz="1600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bakılmakla yükümlü olan kişilerden oluşmaktadır. </a:t>
            </a:r>
            <a:r>
              <a:rPr lang="tr-TR" sz="1600" u="sng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İlk 5 sektör; </a:t>
            </a:r>
            <a:r>
              <a:rPr lang="tr-TR" sz="1600" u="sng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imalat, </a:t>
            </a:r>
            <a:r>
              <a:rPr lang="tr-TR" sz="1600" u="sng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inşaat, </a:t>
            </a:r>
            <a:r>
              <a:rPr lang="tr-TR" sz="1600" u="sng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ticaret, </a:t>
            </a:r>
            <a:r>
              <a:rPr lang="tr-TR" sz="1600" u="sng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konaklama ve yiyecek </a:t>
            </a:r>
            <a:r>
              <a:rPr lang="tr-TR" sz="1600" u="sng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hizmetleri ile </a:t>
            </a:r>
            <a:r>
              <a:rPr lang="tr-TR" sz="1600" u="sng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sağlık ve sosyal hizmetler toplam istihdamın %</a:t>
            </a:r>
            <a:r>
              <a:rPr lang="tr-TR" sz="1600" u="sng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70,6’sını </a:t>
            </a:r>
            <a:r>
              <a:rPr lang="tr-TR" sz="1600" u="sng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sağlamaktadır. </a:t>
            </a:r>
          </a:p>
        </p:txBody>
      </p:sp>
      <p:graphicFrame>
        <p:nvGraphicFramePr>
          <p:cNvPr id="11" name="Tablo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172605"/>
              </p:ext>
            </p:extLst>
          </p:nvPr>
        </p:nvGraphicFramePr>
        <p:xfrm>
          <a:off x="4544006" y="4049489"/>
          <a:ext cx="7117051" cy="270920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56562">
                  <a:extLst>
                    <a:ext uri="{9D8B030D-6E8A-4147-A177-3AD203B41FA5}">
                      <a16:colId xmlns:a16="http://schemas.microsoft.com/office/drawing/2014/main" val="2214541985"/>
                    </a:ext>
                  </a:extLst>
                </a:gridCol>
                <a:gridCol w="1312982">
                  <a:extLst>
                    <a:ext uri="{9D8B030D-6E8A-4147-A177-3AD203B41FA5}">
                      <a16:colId xmlns:a16="http://schemas.microsoft.com/office/drawing/2014/main" val="1547484871"/>
                    </a:ext>
                  </a:extLst>
                </a:gridCol>
                <a:gridCol w="1803242">
                  <a:extLst>
                    <a:ext uri="{9D8B030D-6E8A-4147-A177-3AD203B41FA5}">
                      <a16:colId xmlns:a16="http://schemas.microsoft.com/office/drawing/2014/main" val="499027641"/>
                    </a:ext>
                  </a:extLst>
                </a:gridCol>
                <a:gridCol w="1544265">
                  <a:extLst>
                    <a:ext uri="{9D8B030D-6E8A-4147-A177-3AD203B41FA5}">
                      <a16:colId xmlns:a16="http://schemas.microsoft.com/office/drawing/2014/main" val="1568860525"/>
                    </a:ext>
                  </a:extLst>
                </a:gridCol>
              </a:tblGrid>
              <a:tr h="5175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tr-TR" sz="1400" dirty="0" smtClean="0"/>
                        <a:t>Sektörler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İşletme</a:t>
                      </a:r>
                    </a:p>
                    <a:p>
                      <a:pPr algn="r"/>
                      <a:r>
                        <a:rPr lang="tr-TR" sz="1400" dirty="0" smtClean="0"/>
                        <a:t>Sayısı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İstihdam</a:t>
                      </a:r>
                    </a:p>
                    <a:p>
                      <a:pPr algn="r"/>
                      <a:r>
                        <a:rPr lang="tr-TR" sz="1400" dirty="0" smtClean="0"/>
                        <a:t>Sayısı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İstihdam</a:t>
                      </a:r>
                      <a:r>
                        <a:rPr lang="tr-TR" sz="1400" baseline="0" dirty="0" smtClean="0"/>
                        <a:t> </a:t>
                      </a:r>
                    </a:p>
                    <a:p>
                      <a:pPr algn="r"/>
                      <a:r>
                        <a:rPr lang="tr-TR" sz="1400" dirty="0" smtClean="0"/>
                        <a:t>Payı ( % )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09037"/>
                  </a:ext>
                </a:extLst>
              </a:tr>
              <a:tr h="3044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tr-TR" sz="1400" dirty="0" smtClean="0"/>
                        <a:t>İmalat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2.063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23.969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22,7</a:t>
                      </a:r>
                      <a:endParaRPr lang="tr-TR" sz="1400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7158172"/>
                  </a:ext>
                </a:extLst>
              </a:tr>
              <a:tr h="4338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tr-TR" sz="1400" dirty="0" smtClean="0"/>
                        <a:t>İnşaat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2.233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17.760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16.8</a:t>
                      </a:r>
                      <a:endParaRPr lang="tr-TR" sz="1400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75110"/>
                  </a:ext>
                </a:extLst>
              </a:tr>
              <a:tr h="4160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algn="l" defTabSz="914400" rtl="0" eaLnBrk="1" latinLnBrk="0" hangingPunct="1"/>
                      <a:r>
                        <a:rPr lang="tr-TR" sz="1400" kern="1200" dirty="0" smtClean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Toptan ve Perakende Ticaret </a:t>
                      </a:r>
                      <a:endParaRPr lang="tr-TR" sz="1400" kern="1200" dirty="0">
                        <a:solidFill>
                          <a:schemeClr val="dk1"/>
                        </a:solidFill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4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4.670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4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16.206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tr-TR" sz="1400" kern="1200" dirty="0">
                          <a:solidFill>
                            <a:schemeClr val="dk1"/>
                          </a:solidFill>
                          <a:latin typeface="Calibri" panose="020F0502020204030204"/>
                          <a:ea typeface="+mn-ea"/>
                          <a:cs typeface="+mn-cs"/>
                        </a:rPr>
                        <a:t>15,3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03686"/>
                  </a:ext>
                </a:extLst>
              </a:tr>
              <a:tr h="5175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tr-TR" sz="1400" dirty="0" smtClean="0"/>
                        <a:t>Konaklama</a:t>
                      </a:r>
                      <a:r>
                        <a:rPr lang="tr-TR" sz="1400" baseline="0" dirty="0" smtClean="0"/>
                        <a:t> ve Yiyecek Hizmetleri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1.467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8.618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8,1</a:t>
                      </a:r>
                      <a:endParaRPr lang="tr-TR" sz="1400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590972"/>
                  </a:ext>
                </a:extLst>
              </a:tr>
              <a:tr h="51754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tr-TR" sz="1400" dirty="0" smtClean="0"/>
                        <a:t>İnsan Sağlığı ve Sosyal Hizmetler</a:t>
                      </a:r>
                      <a:endParaRPr lang="tr-TR" sz="1400" dirty="0">
                        <a:solidFill>
                          <a:schemeClr val="tx1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322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7.916</a:t>
                      </a:r>
                      <a:endParaRPr lang="tr-TR" sz="1400" dirty="0"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r"/>
                      <a:r>
                        <a:rPr lang="tr-TR" sz="1400" dirty="0" smtClean="0"/>
                        <a:t>7,5</a:t>
                      </a:r>
                      <a:endParaRPr lang="tr-TR" sz="1400" dirty="0">
                        <a:solidFill>
                          <a:srgbClr val="FF0000"/>
                        </a:solidFill>
                        <a:latin typeface="Trebuchet MS" panose="020B0603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215544"/>
                  </a:ext>
                </a:extLst>
              </a:tr>
            </a:tbl>
          </a:graphicData>
        </a:graphic>
      </p:graphicFrame>
      <p:pic>
        <p:nvPicPr>
          <p:cNvPr id="12" name="Resim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554" y="1536849"/>
            <a:ext cx="4043604" cy="228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4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SANAYİ İSTİHDAM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650632" y="1694230"/>
            <a:ext cx="14595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SANAYİ</a:t>
            </a:r>
            <a:endParaRPr lang="tr-TR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7379098"/>
              </p:ext>
            </p:extLst>
          </p:nvPr>
        </p:nvGraphicFramePr>
        <p:xfrm>
          <a:off x="650632" y="2832537"/>
          <a:ext cx="5223431" cy="3752901"/>
        </p:xfrm>
        <a:graphic>
          <a:graphicData uri="http://schemas.openxmlformats.org/drawingml/2006/table">
            <a:tbl>
              <a:tblPr>
                <a:tableStyleId>{5FD0F851-EC5A-4D38-B0AD-8093EC10F338}</a:tableStyleId>
              </a:tblPr>
              <a:tblGrid>
                <a:gridCol w="3733786">
                  <a:extLst>
                    <a:ext uri="{9D8B030D-6E8A-4147-A177-3AD203B41FA5}">
                      <a16:colId xmlns:a16="http://schemas.microsoft.com/office/drawing/2014/main" val="537898960"/>
                    </a:ext>
                  </a:extLst>
                </a:gridCol>
                <a:gridCol w="696457">
                  <a:extLst>
                    <a:ext uri="{9D8B030D-6E8A-4147-A177-3AD203B41FA5}">
                      <a16:colId xmlns:a16="http://schemas.microsoft.com/office/drawing/2014/main" val="3275170122"/>
                    </a:ext>
                  </a:extLst>
                </a:gridCol>
                <a:gridCol w="793188">
                  <a:extLst>
                    <a:ext uri="{9D8B030D-6E8A-4147-A177-3AD203B41FA5}">
                      <a16:colId xmlns:a16="http://schemas.microsoft.com/office/drawing/2014/main" val="1654180295"/>
                    </a:ext>
                  </a:extLst>
                </a:gridCol>
              </a:tblGrid>
              <a:tr h="499311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tr-TR" sz="16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Sektör Adı</a:t>
                      </a:r>
                      <a:endParaRPr lang="tr-TR" sz="16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1" i="0" u="none" strike="noStrike" dirty="0" smtClean="0">
                          <a:effectLst/>
                          <a:latin typeface="+mn-lt"/>
                        </a:rPr>
                        <a:t>İşletme</a:t>
                      </a:r>
                      <a:r>
                        <a:rPr lang="tr-TR" sz="1600" b="1" i="0" u="none" strike="noStrike" baseline="0" dirty="0" smtClean="0">
                          <a:effectLst/>
                          <a:latin typeface="+mn-lt"/>
                        </a:rPr>
                        <a:t> Sayısı</a:t>
                      </a:r>
                      <a:endParaRPr lang="tr-TR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1" i="0" u="none" strike="noStrike" dirty="0" smtClean="0">
                          <a:effectLst/>
                          <a:latin typeface="+mn-lt"/>
                        </a:rPr>
                        <a:t>İstihdam</a:t>
                      </a:r>
                      <a:endParaRPr lang="tr-TR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2597087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Giyim Eşyaları İmalatı           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155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9.356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90399067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Gıda Ürünleri İmalatı            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598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5.594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48603503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Metalik Olmayan Ürünler İma.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190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2.550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55663554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Mobilya İmalatı                  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278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1.467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23062461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it-IT" sz="1600" u="none" strike="noStrike" dirty="0">
                          <a:effectLst/>
                        </a:rPr>
                        <a:t>Ağaç,Ağaç Ürünleri Ve Mantar Ür. </a:t>
                      </a:r>
                      <a:r>
                        <a:rPr lang="tr-TR" sz="1600" u="none" strike="noStrike" dirty="0" smtClean="0">
                          <a:effectLst/>
                        </a:rPr>
                        <a:t>İm.</a:t>
                      </a:r>
                      <a:r>
                        <a:rPr lang="it-IT" sz="1600" u="none" strike="noStrike" dirty="0" smtClean="0">
                          <a:effectLst/>
                        </a:rPr>
                        <a:t> </a:t>
                      </a:r>
                      <a:endParaRPr lang="it-IT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148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1.481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354277939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Kauçuk Ve Plastik Ürünler İm.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147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631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73429672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 err="1">
                          <a:effectLst/>
                        </a:rPr>
                        <a:t>Fabrik.Metal</a:t>
                      </a:r>
                      <a:r>
                        <a:rPr lang="tr-TR" sz="1600" u="none" strike="noStrike" dirty="0">
                          <a:effectLst/>
                        </a:rPr>
                        <a:t> Ürün</a:t>
                      </a:r>
                      <a:r>
                        <a:rPr lang="tr-TR" sz="1600" u="none" strike="noStrike" dirty="0" smtClean="0">
                          <a:effectLst/>
                        </a:rPr>
                        <a:t>.</a:t>
                      </a:r>
                      <a:r>
                        <a:rPr lang="tr-TR" sz="1600" u="none" strike="noStrike" baseline="0" dirty="0" smtClean="0">
                          <a:effectLst/>
                        </a:rPr>
                        <a:t> İm.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176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739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80230688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>
                          <a:effectLst/>
                        </a:rPr>
                        <a:t>Tekstil Ürünleri İmalatı            </a:t>
                      </a:r>
                      <a:endParaRPr lang="tr-TR" sz="16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39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221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2300401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Deri Ve İlgili Ürünler İmalatı   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16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b="0" i="0" u="none" strike="noStrike" dirty="0" smtClean="0">
                          <a:effectLst/>
                          <a:latin typeface="+mn-lt"/>
                        </a:rPr>
                        <a:t>275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59612315"/>
                  </a:ext>
                </a:extLst>
              </a:tr>
              <a:tr h="325359">
                <a:tc>
                  <a:txBody>
                    <a:bodyPr/>
                    <a:lstStyle/>
                    <a:p>
                      <a:pPr algn="l" fontAlgn="b"/>
                      <a:r>
                        <a:rPr lang="tr-TR" sz="1600" u="none" strike="noStrike" dirty="0">
                          <a:effectLst/>
                        </a:rPr>
                        <a:t>Makine Ve Ekipman İmalatı           </a:t>
                      </a:r>
                      <a:endParaRPr lang="tr-TR" sz="16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53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u="none" strike="noStrike" dirty="0" smtClean="0">
                          <a:effectLst/>
                        </a:rPr>
                        <a:t>256</a:t>
                      </a:r>
                      <a:endParaRPr lang="tr-TR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527672282"/>
                  </a:ext>
                </a:extLst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135332"/>
              </p:ext>
            </p:extLst>
          </p:nvPr>
        </p:nvGraphicFramePr>
        <p:xfrm>
          <a:off x="6163409" y="2832538"/>
          <a:ext cx="5451232" cy="360824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310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0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71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12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İşletme </a:t>
                      </a: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Sayısı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İstihdam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Doluluk Oranı(%)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5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Ordu OSB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4.950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185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Fatsa OSB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8.500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5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Ünye OSB*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Faal:8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İnşaat:15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Proje:12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0234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KSS 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(10 </a:t>
                      </a: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Adet)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1.576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8.994</a:t>
                      </a:r>
                      <a:endParaRPr lang="tr-TR" sz="16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Dikdörtgen 3"/>
          <p:cNvSpPr/>
          <p:nvPr/>
        </p:nvSpPr>
        <p:spPr>
          <a:xfrm>
            <a:off x="569782" y="2463205"/>
            <a:ext cx="524611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>
                <a:solidFill>
                  <a:srgbClr val="002060"/>
                </a:solidFill>
              </a:rPr>
              <a:t>İmalat Sanayi Alanında Öne Çıkan Sektörler</a:t>
            </a:r>
          </a:p>
        </p:txBody>
      </p:sp>
      <p:sp>
        <p:nvSpPr>
          <p:cNvPr id="8" name="Dikdörtgen 7"/>
          <p:cNvSpPr/>
          <p:nvPr/>
        </p:nvSpPr>
        <p:spPr>
          <a:xfrm>
            <a:off x="6043698" y="2463204"/>
            <a:ext cx="208210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 smtClean="0">
                <a:solidFill>
                  <a:srgbClr val="002060"/>
                </a:solidFill>
              </a:rPr>
              <a:t>OSB-KSS Verileri</a:t>
            </a:r>
            <a:endParaRPr lang="tr-TR" sz="2200" b="1" dirty="0">
              <a:solidFill>
                <a:srgbClr val="002060"/>
              </a:solidFill>
            </a:endParaRPr>
          </a:p>
        </p:txBody>
      </p:sp>
      <p:sp>
        <p:nvSpPr>
          <p:cNvPr id="7" name="Metin kutusu 6"/>
          <p:cNvSpPr txBox="1"/>
          <p:nvPr/>
        </p:nvSpPr>
        <p:spPr>
          <a:xfrm>
            <a:off x="6308735" y="6201104"/>
            <a:ext cx="51605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* Ünye OSB’de tahsisler tamamlanmış olup, firmaların fabrika bina inşaatları devam etmektedir.</a:t>
            </a:r>
            <a:endParaRPr lang="tr-TR" sz="1200" dirty="0"/>
          </a:p>
        </p:txBody>
      </p:sp>
      <p:sp>
        <p:nvSpPr>
          <p:cNvPr id="6" name="Dikdörtgen 5"/>
          <p:cNvSpPr/>
          <p:nvPr/>
        </p:nvSpPr>
        <p:spPr>
          <a:xfrm>
            <a:off x="8640146" y="1941432"/>
            <a:ext cx="25379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Sanayi Sicile kayıtlı firma sayısı : 890 adet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916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TOBB VERİ TABANI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641300" y="1580260"/>
            <a:ext cx="324023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b="1" dirty="0" smtClean="0">
                <a:solidFill>
                  <a:srgbClr val="002060"/>
                </a:solidFill>
              </a:rPr>
              <a:t>TOBB VERİ TABANI (2025)</a:t>
            </a:r>
            <a:endParaRPr lang="tr-TR" sz="1500" b="1" dirty="0">
              <a:solidFill>
                <a:srgbClr val="002060"/>
              </a:solidFill>
            </a:endParaRPr>
          </a:p>
        </p:txBody>
      </p:sp>
      <p:graphicFrame>
        <p:nvGraphicFramePr>
          <p:cNvPr id="11" name="Tablo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644006"/>
              </p:ext>
            </p:extLst>
          </p:nvPr>
        </p:nvGraphicFramePr>
        <p:xfrm>
          <a:off x="515775" y="3386785"/>
          <a:ext cx="4518090" cy="1483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259045">
                  <a:extLst>
                    <a:ext uri="{9D8B030D-6E8A-4147-A177-3AD203B41FA5}">
                      <a16:colId xmlns:a16="http://schemas.microsoft.com/office/drawing/2014/main" val="2912934471"/>
                    </a:ext>
                  </a:extLst>
                </a:gridCol>
                <a:gridCol w="2259045">
                  <a:extLst>
                    <a:ext uri="{9D8B030D-6E8A-4147-A177-3AD203B41FA5}">
                      <a16:colId xmlns:a16="http://schemas.microsoft.com/office/drawing/2014/main" val="199717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Ordu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Sayı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4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Firma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296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7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Kapasite Raporu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326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3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Toplam çalışan</a:t>
                      </a:r>
                      <a:r>
                        <a:rPr lang="tr-TR" baseline="0" dirty="0" smtClean="0"/>
                        <a:t>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18,269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90874"/>
                  </a:ext>
                </a:extLst>
              </a:tr>
            </a:tbl>
          </a:graphicData>
        </a:graphic>
      </p:graphicFrame>
      <p:graphicFrame>
        <p:nvGraphicFramePr>
          <p:cNvPr id="13" name="Tablo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005417"/>
              </p:ext>
            </p:extLst>
          </p:nvPr>
        </p:nvGraphicFramePr>
        <p:xfrm>
          <a:off x="515775" y="1903425"/>
          <a:ext cx="4518090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259045">
                  <a:extLst>
                    <a:ext uri="{9D8B030D-6E8A-4147-A177-3AD203B41FA5}">
                      <a16:colId xmlns:a16="http://schemas.microsoft.com/office/drawing/2014/main" val="2912934471"/>
                    </a:ext>
                  </a:extLst>
                </a:gridCol>
                <a:gridCol w="2259045">
                  <a:extLst>
                    <a:ext uri="{9D8B030D-6E8A-4147-A177-3AD203B41FA5}">
                      <a16:colId xmlns:a16="http://schemas.microsoft.com/office/drawing/2014/main" val="1997174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Türkiye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Sayı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845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Firma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68,879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67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Kapasite Raporu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77,804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3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Toplam çalışan</a:t>
                      </a:r>
                      <a:r>
                        <a:rPr lang="tr-TR" baseline="0" dirty="0" smtClean="0"/>
                        <a:t> sayısı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3,369,087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890874"/>
                  </a:ext>
                </a:extLst>
              </a:tr>
            </a:tbl>
          </a:graphicData>
        </a:graphic>
      </p:graphicFrame>
      <p:graphicFrame>
        <p:nvGraphicFramePr>
          <p:cNvPr id="14" name="Tablo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1158367"/>
              </p:ext>
            </p:extLst>
          </p:nvPr>
        </p:nvGraphicFramePr>
        <p:xfrm>
          <a:off x="515775" y="4870145"/>
          <a:ext cx="451809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9045">
                  <a:extLst>
                    <a:ext uri="{9D8B030D-6E8A-4147-A177-3AD203B41FA5}">
                      <a16:colId xmlns:a16="http://schemas.microsoft.com/office/drawing/2014/main" val="4098861634"/>
                    </a:ext>
                  </a:extLst>
                </a:gridCol>
                <a:gridCol w="2259045">
                  <a:extLst>
                    <a:ext uri="{9D8B030D-6E8A-4147-A177-3AD203B41FA5}">
                      <a16:colId xmlns:a16="http://schemas.microsoft.com/office/drawing/2014/main" val="283042823"/>
                    </a:ext>
                  </a:extLst>
                </a:gridCol>
              </a:tblGrid>
              <a:tr h="280109">
                <a:tc>
                  <a:txBody>
                    <a:bodyPr/>
                    <a:lstStyle/>
                    <a:p>
                      <a:r>
                        <a:rPr lang="tr-TR" dirty="0" smtClean="0"/>
                        <a:t>İlçe Adı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Sayı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49063"/>
                  </a:ext>
                </a:extLst>
              </a:tr>
              <a:tr h="280109">
                <a:tc>
                  <a:txBody>
                    <a:bodyPr/>
                    <a:lstStyle/>
                    <a:p>
                      <a:r>
                        <a:rPr lang="tr-TR" dirty="0" smtClean="0"/>
                        <a:t>Altınordu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131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41586"/>
                  </a:ext>
                </a:extLst>
              </a:tr>
              <a:tr h="280109">
                <a:tc>
                  <a:txBody>
                    <a:bodyPr/>
                    <a:lstStyle/>
                    <a:p>
                      <a:r>
                        <a:rPr lang="tr-TR" dirty="0" smtClean="0"/>
                        <a:t>Fatsa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80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523178"/>
                  </a:ext>
                </a:extLst>
              </a:tr>
              <a:tr h="280109">
                <a:tc>
                  <a:txBody>
                    <a:bodyPr/>
                    <a:lstStyle/>
                    <a:p>
                      <a:r>
                        <a:rPr lang="tr-TR" dirty="0" smtClean="0"/>
                        <a:t>Ünye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61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41863"/>
                  </a:ext>
                </a:extLst>
              </a:tr>
              <a:tr h="280109">
                <a:tc>
                  <a:txBody>
                    <a:bodyPr/>
                    <a:lstStyle/>
                    <a:p>
                      <a:r>
                        <a:rPr lang="tr-TR" dirty="0" smtClean="0"/>
                        <a:t>Diğer ilçeler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54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700067"/>
                  </a:ext>
                </a:extLst>
              </a:tr>
            </a:tbl>
          </a:graphicData>
        </a:graphic>
      </p:graphicFrame>
      <p:sp>
        <p:nvSpPr>
          <p:cNvPr id="17" name="Dikdörtgen 16"/>
          <p:cNvSpPr/>
          <p:nvPr/>
        </p:nvSpPr>
        <p:spPr>
          <a:xfrm>
            <a:off x="6139543" y="1580260"/>
            <a:ext cx="402149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200" b="1" dirty="0">
                <a:solidFill>
                  <a:srgbClr val="FF0000"/>
                </a:solidFill>
                <a:latin typeface="Trebuchet MS" panose="020B0603020202020204" pitchFamily="34" charset="0"/>
              </a:rPr>
              <a:t>İL BAZINDA EN ÇOK KODLANAN İLK 20 ÜRÜN</a:t>
            </a:r>
            <a:endParaRPr lang="tr-TR" sz="1200" dirty="0">
              <a:solidFill>
                <a:srgbClr val="FF0000"/>
              </a:solidFill>
            </a:endParaRPr>
          </a:p>
        </p:txBody>
      </p:sp>
      <p:graphicFrame>
        <p:nvGraphicFramePr>
          <p:cNvPr id="19" name="Tablo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180102"/>
              </p:ext>
            </p:extLst>
          </p:nvPr>
        </p:nvGraphicFramePr>
        <p:xfrm>
          <a:off x="5570375" y="2000181"/>
          <a:ext cx="5775648" cy="4391291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532644">
                  <a:extLst>
                    <a:ext uri="{9D8B030D-6E8A-4147-A177-3AD203B41FA5}">
                      <a16:colId xmlns:a16="http://schemas.microsoft.com/office/drawing/2014/main" val="2744438917"/>
                    </a:ext>
                  </a:extLst>
                </a:gridCol>
                <a:gridCol w="3468615">
                  <a:extLst>
                    <a:ext uri="{9D8B030D-6E8A-4147-A177-3AD203B41FA5}">
                      <a16:colId xmlns:a16="http://schemas.microsoft.com/office/drawing/2014/main" val="1440427769"/>
                    </a:ext>
                  </a:extLst>
                </a:gridCol>
                <a:gridCol w="774389">
                  <a:extLst>
                    <a:ext uri="{9D8B030D-6E8A-4147-A177-3AD203B41FA5}">
                      <a16:colId xmlns:a16="http://schemas.microsoft.com/office/drawing/2014/main" val="886523899"/>
                    </a:ext>
                  </a:extLst>
                </a:gridCol>
              </a:tblGrid>
              <a:tr h="816006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300" u="none" strike="noStrike" dirty="0">
                          <a:effectLst/>
                        </a:rPr>
                        <a:t>KODU</a:t>
                      </a:r>
                      <a:endParaRPr lang="tr-TR" sz="1300" b="1" i="0" u="none" strike="noStrike" dirty="0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300" u="none" strike="noStrike" dirty="0">
                          <a:effectLst/>
                        </a:rPr>
                        <a:t>SEKTÖR</a:t>
                      </a:r>
                      <a:endParaRPr lang="tr-TR" sz="1300" b="1" i="0" u="none" strike="noStrike" dirty="0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300" u="none" strike="noStrike" dirty="0">
                          <a:effectLst/>
                        </a:rPr>
                        <a:t>ÇALIŞAN</a:t>
                      </a:r>
                      <a:endParaRPr lang="tr-TR" sz="1300" b="1" i="0" u="none" strike="noStrike" dirty="0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152066"/>
                  </a:ext>
                </a:extLst>
              </a:tr>
              <a:tr h="227136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10.39.23.90.02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Kabuksuz işlenmiş fındık - beyazlatılmamış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2042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34858204"/>
                  </a:ext>
                </a:extLst>
              </a:tr>
              <a:tr h="445859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14.14.30.00.01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Tişört, fanila, atlet vs. giyim eşyası; pamuktan (örgü (triko) veya tığ işi (kroşe))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6640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108057423"/>
                  </a:ext>
                </a:extLst>
              </a:tr>
              <a:tr h="445859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10.39.23.90.03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Kabuksuz işlenmiş fındık - beyazlatılmış (dilimlenmiş, kıyılmış ve kavrulmuş olanlar dahil)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1581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657668682"/>
                  </a:ext>
                </a:extLst>
              </a:tr>
              <a:tr h="445859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10.39.30.00.00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Başka yerde sınıflandırılmamış hayvan tüketimi için kullanılan bitkisel yan ürünler ve atıklar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1547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699902533"/>
                  </a:ext>
                </a:extLst>
              </a:tr>
              <a:tr h="227136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08.12.12.30.02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Mıcır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158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224932624"/>
                  </a:ext>
                </a:extLst>
              </a:tr>
              <a:tr h="227136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23.63.10.00.00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Hazır beton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317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01624618"/>
                  </a:ext>
                </a:extLst>
              </a:tr>
              <a:tr h="227136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31.02.10.00.00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Mutfak mobilyaları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226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48413841"/>
                  </a:ext>
                </a:extLst>
              </a:tr>
              <a:tr h="664582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14.13.34.70.00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Kadınlar veya kız çocukları için elbiseler (kot elbiseler dahil) (örgü (triko) veya tığ işi (kroşe) hariç)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>
                          <a:effectLst/>
                        </a:rPr>
                        <a:t>2938</a:t>
                      </a:r>
                      <a:endParaRPr lang="tr-TR" sz="1300" b="0" i="0" u="none" strike="noStrike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89761110"/>
                  </a:ext>
                </a:extLst>
              </a:tr>
              <a:tr h="664582"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>
                          <a:effectLst/>
                        </a:rPr>
                        <a:t>08.12.12.90.00</a:t>
                      </a:r>
                      <a:endParaRPr lang="tr-TR" sz="13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300" u="none" strike="noStrike" dirty="0">
                          <a:effectLst/>
                        </a:rPr>
                        <a:t>Traverten, </a:t>
                      </a:r>
                      <a:r>
                        <a:rPr lang="tr-TR" sz="1300" u="none" strike="noStrike" dirty="0" err="1">
                          <a:effectLst/>
                        </a:rPr>
                        <a:t>ekosin</a:t>
                      </a:r>
                      <a:r>
                        <a:rPr lang="tr-TR" sz="1300" u="none" strike="noStrike" dirty="0">
                          <a:effectLst/>
                        </a:rPr>
                        <a:t>, granit, porfir (somaki taşı), bazalt, kumtaşı ve diğer anıt taşlarının granül, mıcır ve tozları</a:t>
                      </a:r>
                      <a:endParaRPr lang="tr-TR" sz="13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r-TR" sz="1300" u="none" strike="noStrike" dirty="0">
                          <a:effectLst/>
                        </a:rPr>
                        <a:t>92</a:t>
                      </a:r>
                      <a:endParaRPr lang="tr-TR" sz="1300" b="0" i="0" u="none" strike="noStrike" dirty="0">
                        <a:solidFill>
                          <a:srgbClr val="111111"/>
                        </a:solidFill>
                        <a:effectLst/>
                        <a:latin typeface="Trebuchet MS" panose="020B0603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8292041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3667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TARIM VERİ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0015932"/>
              </p:ext>
            </p:extLst>
          </p:nvPr>
        </p:nvGraphicFramePr>
        <p:xfrm>
          <a:off x="649032" y="2502811"/>
          <a:ext cx="6985148" cy="372287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88680">
                  <a:extLst>
                    <a:ext uri="{9D8B030D-6E8A-4147-A177-3AD203B41FA5}">
                      <a16:colId xmlns:a16="http://schemas.microsoft.com/office/drawing/2014/main" val="2235049953"/>
                    </a:ext>
                  </a:extLst>
                </a:gridCol>
                <a:gridCol w="1071446">
                  <a:extLst>
                    <a:ext uri="{9D8B030D-6E8A-4147-A177-3AD203B41FA5}">
                      <a16:colId xmlns:a16="http://schemas.microsoft.com/office/drawing/2014/main" val="2822111413"/>
                    </a:ext>
                  </a:extLst>
                </a:gridCol>
                <a:gridCol w="1071446">
                  <a:extLst>
                    <a:ext uri="{9D8B030D-6E8A-4147-A177-3AD203B41FA5}">
                      <a16:colId xmlns:a16="http://schemas.microsoft.com/office/drawing/2014/main" val="3736187519"/>
                    </a:ext>
                  </a:extLst>
                </a:gridCol>
                <a:gridCol w="1071446">
                  <a:extLst>
                    <a:ext uri="{9D8B030D-6E8A-4147-A177-3AD203B41FA5}">
                      <a16:colId xmlns:a16="http://schemas.microsoft.com/office/drawing/2014/main" val="1444067373"/>
                    </a:ext>
                  </a:extLst>
                </a:gridCol>
                <a:gridCol w="1071446">
                  <a:extLst>
                    <a:ext uri="{9D8B030D-6E8A-4147-A177-3AD203B41FA5}">
                      <a16:colId xmlns:a16="http://schemas.microsoft.com/office/drawing/2014/main" val="4074552424"/>
                    </a:ext>
                  </a:extLst>
                </a:gridCol>
                <a:gridCol w="839238">
                  <a:extLst>
                    <a:ext uri="{9D8B030D-6E8A-4147-A177-3AD203B41FA5}">
                      <a16:colId xmlns:a16="http://schemas.microsoft.com/office/drawing/2014/main" val="2666295179"/>
                    </a:ext>
                  </a:extLst>
                </a:gridCol>
                <a:gridCol w="1071446">
                  <a:extLst>
                    <a:ext uri="{9D8B030D-6E8A-4147-A177-3AD203B41FA5}">
                      <a16:colId xmlns:a16="http://schemas.microsoft.com/office/drawing/2014/main" val="3597210749"/>
                    </a:ext>
                  </a:extLst>
                </a:gridCol>
              </a:tblGrid>
              <a:tr h="331160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Fındık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Bal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Kivi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653076"/>
                  </a:ext>
                </a:extLst>
              </a:tr>
              <a:tr h="812847">
                <a:tc>
                  <a:txBody>
                    <a:bodyPr/>
                    <a:lstStyle/>
                    <a:p>
                      <a:endParaRPr lang="tr-TR" sz="1600" dirty="0"/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Üretim</a:t>
                      </a:r>
                    </a:p>
                    <a:p>
                      <a:pPr algn="ctr"/>
                      <a:r>
                        <a:rPr lang="tr-TR" sz="1600" dirty="0"/>
                        <a:t>(Ton)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Ülke Sıralaması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Üretim</a:t>
                      </a:r>
                    </a:p>
                    <a:p>
                      <a:pPr algn="ctr"/>
                      <a:r>
                        <a:rPr lang="tr-TR" sz="1600" dirty="0"/>
                        <a:t>(Ton)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Ülke Sıralaması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Üretim</a:t>
                      </a:r>
                    </a:p>
                    <a:p>
                      <a:pPr algn="ctr"/>
                      <a:r>
                        <a:rPr lang="tr-TR" sz="1600" dirty="0"/>
                        <a:t>(Ton)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Ülke Sıralaması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846094"/>
                  </a:ext>
                </a:extLst>
              </a:tr>
              <a:tr h="500687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167.397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11.377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8530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178268"/>
                  </a:ext>
                </a:extLst>
              </a:tr>
              <a:tr h="500687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2022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239.935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19.098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11.027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74289"/>
                  </a:ext>
                </a:extLst>
              </a:tr>
              <a:tr h="572003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2023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198.841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19.007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5.469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022883"/>
                  </a:ext>
                </a:extLst>
              </a:tr>
              <a:tr h="500687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2024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202.000</a:t>
                      </a:r>
                      <a:r>
                        <a:rPr lang="tr-TR" sz="1600" baseline="0" dirty="0"/>
                        <a:t> </a:t>
                      </a:r>
                      <a:endParaRPr lang="tr-TR" sz="1600" dirty="0"/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13.001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8.560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24402"/>
                  </a:ext>
                </a:extLst>
              </a:tr>
              <a:tr h="500687"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2025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rgbClr val="FF0000"/>
                          </a:solidFill>
                        </a:rPr>
                        <a:t>64.463</a:t>
                      </a:r>
                      <a:r>
                        <a:rPr lang="tr-TR" sz="16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tr-TR" sz="16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16.750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6.220</a:t>
                      </a:r>
                    </a:p>
                  </a:txBody>
                  <a:tcPr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365810"/>
                  </a:ext>
                </a:extLst>
              </a:tr>
            </a:tbl>
          </a:graphicData>
        </a:graphic>
      </p:graphicFrame>
      <p:sp>
        <p:nvSpPr>
          <p:cNvPr id="6" name="Dikdörtgen 5"/>
          <p:cNvSpPr/>
          <p:nvPr/>
        </p:nvSpPr>
        <p:spPr bwMode="auto">
          <a:xfrm>
            <a:off x="7702060" y="1925062"/>
            <a:ext cx="3839907" cy="48013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Ordu ili yaklaşık 130 Bin kayıtlı çiftçisi ile  Türkiye’de en çok çiftçi bulunan ildir.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Ordu ili tarım arazilerinin % 87’si fındık alanları ile kaplıdır. Türkiye, dünya fındık üretiminin yaklaşık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%75'ini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;Ordu ise Türkiye‘nin toplam üretiminin yaklaşık 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25-35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%</a:t>
            </a: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karşılamaktadır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Ordu ili bal üretimi ve kovan sayısı bakımından Türkiye’de ilk sıralardadır. Ayrıca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10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Milyon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Euro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maliyet ile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tr-T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Avrupa Birliği tarafından finanse edilmiş test, analiz ve paketleme ünitelerini içeren bir merkez de Ordu ilinde bulunmaktadır.</a:t>
            </a:r>
          </a:p>
        </p:txBody>
      </p:sp>
    </p:spTree>
    <p:extLst>
      <p:ext uri="{BB962C8B-B14F-4D97-AF65-F5344CB8AC3E}">
        <p14:creationId xmlns:p14="http://schemas.microsoft.com/office/powerpoint/2010/main" val="4408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TURZİM VERİ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8014229"/>
              </p:ext>
            </p:extLst>
          </p:nvPr>
        </p:nvGraphicFramePr>
        <p:xfrm>
          <a:off x="706615" y="2436158"/>
          <a:ext cx="5258555" cy="3277482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83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421">
                  <a:extLst>
                    <a:ext uri="{9D8B030D-6E8A-4147-A177-3AD203B41FA5}">
                      <a16:colId xmlns:a16="http://schemas.microsoft.com/office/drawing/2014/main" val="3167788081"/>
                    </a:ext>
                  </a:extLst>
                </a:gridCol>
                <a:gridCol w="1159421">
                  <a:extLst>
                    <a:ext uri="{9D8B030D-6E8A-4147-A177-3AD203B41FA5}">
                      <a16:colId xmlns:a16="http://schemas.microsoft.com/office/drawing/2014/main" val="2979373660"/>
                    </a:ext>
                  </a:extLst>
                </a:gridCol>
                <a:gridCol w="1106900">
                  <a:extLst>
                    <a:ext uri="{9D8B030D-6E8A-4147-A177-3AD203B41FA5}">
                      <a16:colId xmlns:a16="http://schemas.microsoft.com/office/drawing/2014/main" val="3166639229"/>
                    </a:ext>
                  </a:extLst>
                </a:gridCol>
              </a:tblGrid>
              <a:tr h="54624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Yıl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Yerli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Yabancı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Toplam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624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2021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563.134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25.802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588.936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0549773"/>
                  </a:ext>
                </a:extLst>
              </a:tr>
              <a:tr h="54624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2022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640.920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59.730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700.650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6449251"/>
                  </a:ext>
                </a:extLst>
              </a:tr>
              <a:tr h="54624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>
                          <a:effectLst/>
                          <a:latin typeface="+mn-lt"/>
                          <a:cs typeface="Arial" panose="020B0604020202020204" pitchFamily="34" charset="0"/>
                        </a:rPr>
                        <a:t>2023 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513.993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47.353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561.346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794532"/>
                  </a:ext>
                </a:extLst>
              </a:tr>
              <a:tr h="54624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2024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531.075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29.664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560.739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6456430"/>
                  </a:ext>
                </a:extLst>
              </a:tr>
              <a:tr h="54624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591 179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35.208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626.387</a:t>
                      </a:r>
                      <a:endParaRPr lang="tr-TR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79972872"/>
                  </a:ext>
                </a:extLst>
              </a:tr>
            </a:tbl>
          </a:graphicData>
        </a:graphic>
      </p:graphicFrame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6193330"/>
              </p:ext>
            </p:extLst>
          </p:nvPr>
        </p:nvGraphicFramePr>
        <p:xfrm>
          <a:off x="6201845" y="2898431"/>
          <a:ext cx="5311076" cy="3277481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1832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9421">
                  <a:extLst>
                    <a:ext uri="{9D8B030D-6E8A-4147-A177-3AD203B41FA5}">
                      <a16:colId xmlns:a16="http://schemas.microsoft.com/office/drawing/2014/main" val="3167788081"/>
                    </a:ext>
                  </a:extLst>
                </a:gridCol>
                <a:gridCol w="1159421">
                  <a:extLst>
                    <a:ext uri="{9D8B030D-6E8A-4147-A177-3AD203B41FA5}">
                      <a16:colId xmlns:a16="http://schemas.microsoft.com/office/drawing/2014/main" val="2979373660"/>
                    </a:ext>
                  </a:extLst>
                </a:gridCol>
                <a:gridCol w="1159421">
                  <a:extLst>
                    <a:ext uri="{9D8B030D-6E8A-4147-A177-3AD203B41FA5}">
                      <a16:colId xmlns:a16="http://schemas.microsoft.com/office/drawing/2014/main" val="3166639229"/>
                    </a:ext>
                  </a:extLst>
                </a:gridCol>
              </a:tblGrid>
              <a:tr h="63538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2025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Tesis Sayısı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Oda Sayısı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tr-TR" sz="1600" b="1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Yatak Sayısı</a:t>
                      </a:r>
                      <a:endParaRPr lang="tr-TR" sz="1600" b="1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381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İşletme Belgeli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189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2.424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4.924</a:t>
                      </a:r>
                      <a:endParaRPr lang="tr-TR" sz="16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5957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Basit Konaklama</a:t>
                      </a:r>
                      <a:b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</a:br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İşletme</a:t>
                      </a:r>
                      <a:r>
                        <a:rPr lang="tr-TR" sz="1600" b="1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Belgeli</a:t>
                      </a:r>
                      <a:endParaRPr lang="tr-TR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45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703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1.547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0549773"/>
                  </a:ext>
                </a:extLst>
              </a:tr>
              <a:tr h="635381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Yatırım Belgeli</a:t>
                      </a:r>
                      <a:endParaRPr lang="tr-TR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315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634</a:t>
                      </a:r>
                      <a:endParaRPr lang="tr-TR" sz="16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6449251"/>
                  </a:ext>
                </a:extLst>
              </a:tr>
              <a:tr h="635381"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TOPLAM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239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3.442</a:t>
                      </a:r>
                      <a:endParaRPr lang="tr-TR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kern="12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7.105</a:t>
                      </a:r>
                      <a:endParaRPr lang="tr-TR" sz="1600" b="1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4794532"/>
                  </a:ext>
                </a:extLst>
              </a:tr>
            </a:tbl>
          </a:graphicData>
        </a:graphic>
      </p:graphicFrame>
      <p:sp>
        <p:nvSpPr>
          <p:cNvPr id="8" name="Dikdörtgen 7"/>
          <p:cNvSpPr/>
          <p:nvPr/>
        </p:nvSpPr>
        <p:spPr>
          <a:xfrm>
            <a:off x="916517" y="1797645"/>
            <a:ext cx="24192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>
                <a:solidFill>
                  <a:srgbClr val="002060"/>
                </a:solidFill>
              </a:rPr>
              <a:t>Ordu </a:t>
            </a:r>
            <a:r>
              <a:rPr lang="tr-TR" sz="2200" b="1" dirty="0" smtClean="0">
                <a:solidFill>
                  <a:srgbClr val="002060"/>
                </a:solidFill>
              </a:rPr>
              <a:t>İli Konaklama</a:t>
            </a:r>
            <a:endParaRPr lang="tr-TR" sz="2200" b="1" dirty="0">
              <a:solidFill>
                <a:srgbClr val="002060"/>
              </a:solidFill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7552004" y="2513709"/>
            <a:ext cx="73577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 smtClean="0">
                <a:solidFill>
                  <a:srgbClr val="002060"/>
                </a:solidFill>
              </a:rPr>
              <a:t>Tesis</a:t>
            </a:r>
            <a:endParaRPr lang="tr-TR" sz="2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21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7764906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 FİNANS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585318" y="1554271"/>
            <a:ext cx="333228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500" b="1" dirty="0" smtClean="0">
                <a:solidFill>
                  <a:srgbClr val="002060"/>
                </a:solidFill>
              </a:rPr>
              <a:t>Bankacılık İstatistikleri</a:t>
            </a:r>
            <a:endParaRPr lang="tr-TR" sz="15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İçerik Yer Tutucusu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16034510"/>
              </p:ext>
            </p:extLst>
          </p:nvPr>
        </p:nvGraphicFramePr>
        <p:xfrm>
          <a:off x="536154" y="1826941"/>
          <a:ext cx="5094001" cy="471095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419668">
                  <a:extLst>
                    <a:ext uri="{9D8B030D-6E8A-4147-A177-3AD203B41FA5}">
                      <a16:colId xmlns:a16="http://schemas.microsoft.com/office/drawing/2014/main" val="3670992256"/>
                    </a:ext>
                  </a:extLst>
                </a:gridCol>
                <a:gridCol w="725482">
                  <a:extLst>
                    <a:ext uri="{9D8B030D-6E8A-4147-A177-3AD203B41FA5}">
                      <a16:colId xmlns:a16="http://schemas.microsoft.com/office/drawing/2014/main" val="3153044767"/>
                    </a:ext>
                  </a:extLst>
                </a:gridCol>
                <a:gridCol w="1091362">
                  <a:extLst>
                    <a:ext uri="{9D8B030D-6E8A-4147-A177-3AD203B41FA5}">
                      <a16:colId xmlns:a16="http://schemas.microsoft.com/office/drawing/2014/main" val="2025041281"/>
                    </a:ext>
                  </a:extLst>
                </a:gridCol>
                <a:gridCol w="857489">
                  <a:extLst>
                    <a:ext uri="{9D8B030D-6E8A-4147-A177-3AD203B41FA5}">
                      <a16:colId xmlns:a16="http://schemas.microsoft.com/office/drawing/2014/main" val="3772353317"/>
                    </a:ext>
                  </a:extLst>
                </a:gridCol>
              </a:tblGrid>
              <a:tr h="292154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Açıklama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u="none" strike="noStrike" dirty="0" smtClean="0">
                          <a:effectLst/>
                        </a:rPr>
                        <a:t>Ordu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u="none" strike="noStrike" dirty="0">
                          <a:effectLst/>
                        </a:rPr>
                        <a:t>Türkiye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400" u="none" strike="noStrike">
                          <a:effectLst/>
                        </a:rPr>
                        <a:t>TR Sıra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16109315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Banka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11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         54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38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30385944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Şube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67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    9.250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28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1012527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Banka Çalışanları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841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187.034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30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0773909"/>
                  </a:ext>
                </a:extLst>
              </a:tr>
              <a:tr h="4644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Mevduat (Milyon TL)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56.892</a:t>
                      </a:r>
                      <a:endParaRPr lang="tr-TR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u="none" strike="noStrike" kern="1200" dirty="0">
                          <a:solidFill>
                            <a:srgbClr val="FF0000"/>
                          </a:solidFill>
                          <a:effectLst/>
                        </a:rPr>
                        <a:t>         17.969.975 </a:t>
                      </a:r>
                      <a:endParaRPr lang="tr-TR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30</a:t>
                      </a:r>
                      <a:endParaRPr lang="tr-TR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16975139"/>
                  </a:ext>
                </a:extLst>
              </a:tr>
              <a:tr h="46442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Kredi (Milyon TL)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u="none" strike="noStrike" kern="1200" dirty="0" smtClean="0">
                          <a:solidFill>
                            <a:srgbClr val="FF0000"/>
                          </a:solidFill>
                          <a:effectLst/>
                        </a:rPr>
                        <a:t>64.503</a:t>
                      </a:r>
                      <a:endParaRPr lang="tr-TR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b="1" u="none" strike="noStrike" kern="1200" dirty="0">
                          <a:solidFill>
                            <a:srgbClr val="FF0000"/>
                          </a:solidFill>
                          <a:effectLst/>
                        </a:rPr>
                        <a:t>         14.805.937 </a:t>
                      </a:r>
                      <a:endParaRPr lang="tr-TR" sz="1400" b="1" i="0" u="none" strike="noStrike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27</a:t>
                      </a:r>
                      <a:endParaRPr lang="tr-TR" sz="14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1190428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Şube Başına Mevduat (Milyon TL)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849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    1.943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52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341850160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sv-SE" sz="1400" u="none" strike="noStrike" dirty="0">
                          <a:effectLst/>
                        </a:rPr>
                        <a:t>Şube Başına Kredi (Milyon TL)</a:t>
                      </a:r>
                      <a:endParaRPr lang="sv-SE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963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    1.601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43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93915209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ATM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324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     48.682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29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5043449"/>
                  </a:ext>
                </a:extLst>
              </a:tr>
              <a:tr h="237280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POS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22.173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6.199.578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26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859165900"/>
                  </a:ext>
                </a:extLst>
              </a:tr>
              <a:tr h="29429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Üye İş Yeri Sayısı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 smtClean="0">
                          <a:effectLst/>
                        </a:rPr>
                        <a:t>28.832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tr-TR" sz="1400" u="none" strike="noStrike" kern="1200" dirty="0">
                          <a:effectLst/>
                        </a:rPr>
                        <a:t>           6.517.497 </a:t>
                      </a:r>
                      <a:endParaRPr lang="tr-T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Segoe UI" panose="020B0502040204020203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400" u="none" strike="noStrike" dirty="0" smtClean="0">
                          <a:effectLst/>
                        </a:rPr>
                        <a:t>26</a:t>
                      </a:r>
                      <a:endParaRPr lang="tr-TR" sz="1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Segoe UI" panose="020B0502040204020203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10467665"/>
                  </a:ext>
                </a:extLst>
              </a:tr>
            </a:tbl>
          </a:graphicData>
        </a:graphic>
      </p:graphicFrame>
      <p:sp>
        <p:nvSpPr>
          <p:cNvPr id="4" name="Dikdörtgen 3"/>
          <p:cNvSpPr/>
          <p:nvPr/>
        </p:nvSpPr>
        <p:spPr>
          <a:xfrm>
            <a:off x="5903167" y="1826941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r-TR" dirty="0"/>
              <a:t>Son beş yıllık Kredi/Mevduat Oranları </a:t>
            </a:r>
            <a:r>
              <a:rPr lang="tr-TR" dirty="0" smtClean="0"/>
              <a:t>incelendiğinde</a:t>
            </a:r>
          </a:p>
          <a:p>
            <a:endParaRPr lang="tr-TR" dirty="0"/>
          </a:p>
          <a:p>
            <a:r>
              <a:rPr lang="tr-TR" dirty="0" smtClean="0"/>
              <a:t> </a:t>
            </a:r>
            <a:r>
              <a:rPr lang="tr-TR" dirty="0"/>
              <a:t>Ordu ilinde kredi kullanımının yüksek oranlarda seyrettiği görülmektedir. </a:t>
            </a:r>
            <a:endParaRPr lang="tr-TR" dirty="0" smtClean="0"/>
          </a:p>
          <a:p>
            <a:r>
              <a:rPr lang="tr-TR" dirty="0" smtClean="0"/>
              <a:t>2024 </a:t>
            </a:r>
            <a:r>
              <a:rPr lang="tr-TR" dirty="0"/>
              <a:t>yılında Türkiye genelinde kredi/mevduat oranı </a:t>
            </a:r>
            <a:r>
              <a:rPr lang="tr-TR" dirty="0">
                <a:solidFill>
                  <a:srgbClr val="FF0000"/>
                </a:solidFill>
              </a:rPr>
              <a:t>%82 </a:t>
            </a:r>
            <a:r>
              <a:rPr lang="tr-TR" dirty="0"/>
              <a:t>seviyesinde gerçekleşirken, Ordu ilinde bu oran %</a:t>
            </a:r>
            <a:r>
              <a:rPr lang="tr-TR" dirty="0">
                <a:solidFill>
                  <a:srgbClr val="FF0000"/>
                </a:solidFill>
              </a:rPr>
              <a:t>113</a:t>
            </a:r>
            <a:r>
              <a:rPr lang="tr-TR" dirty="0"/>
              <a:t>’e ulaşmıştır</a:t>
            </a:r>
          </a:p>
        </p:txBody>
      </p:sp>
      <p:pic>
        <p:nvPicPr>
          <p:cNvPr id="16" name="Resim 15"/>
          <p:cNvPicPr>
            <a:picLocks noChangeAspect="1"/>
          </p:cNvPicPr>
          <p:nvPr/>
        </p:nvPicPr>
        <p:blipFill rotWithShape="1">
          <a:blip r:embed="rId3"/>
          <a:srcRect t="39058"/>
          <a:stretch/>
        </p:blipFill>
        <p:spPr>
          <a:xfrm>
            <a:off x="6895498" y="4499694"/>
            <a:ext cx="4550866" cy="153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TİCARET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2" name="Metin kutusu 11"/>
          <p:cNvSpPr txBox="1"/>
          <p:nvPr/>
        </p:nvSpPr>
        <p:spPr>
          <a:xfrm>
            <a:off x="650632" y="1694230"/>
            <a:ext cx="33322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TİCARET</a:t>
            </a:r>
            <a:endParaRPr lang="tr-TR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8" name="İçerik Yer Tutucusu 14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2179436867"/>
              </p:ext>
            </p:extLst>
          </p:nvPr>
        </p:nvGraphicFramePr>
        <p:xfrm>
          <a:off x="1" y="1694229"/>
          <a:ext cx="5756988" cy="5163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İçerik Yer Tutucusu 11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4084459936"/>
              </p:ext>
            </p:extLst>
          </p:nvPr>
        </p:nvGraphicFramePr>
        <p:xfrm>
          <a:off x="5756989" y="1429208"/>
          <a:ext cx="5754803" cy="203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5" name="İçerik Yer Tutucusu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34778953"/>
              </p:ext>
            </p:extLst>
          </p:nvPr>
        </p:nvGraphicFramePr>
        <p:xfrm>
          <a:off x="5892280" y="3066920"/>
          <a:ext cx="5754804" cy="2095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Metin kutusu 15"/>
          <p:cNvSpPr txBox="1"/>
          <p:nvPr/>
        </p:nvSpPr>
        <p:spPr>
          <a:xfrm>
            <a:off x="5850291" y="5162659"/>
            <a:ext cx="5890095" cy="15709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just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20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tr-TR" dirty="0" smtClean="0"/>
              <a:t>Ordu ilinde Girişimci </a:t>
            </a:r>
            <a:r>
              <a:rPr lang="tr-TR" dirty="0"/>
              <a:t>Bilgi Sistemi verilerine göre </a:t>
            </a:r>
            <a:r>
              <a:rPr lang="tr-TR" dirty="0" smtClean="0"/>
              <a:t>2024 </a:t>
            </a:r>
            <a:r>
              <a:rPr lang="tr-TR" dirty="0"/>
              <a:t>yılında </a:t>
            </a:r>
            <a:r>
              <a:rPr lang="tr-TR" dirty="0" smtClean="0"/>
              <a:t>19.270 </a:t>
            </a:r>
            <a:r>
              <a:rPr lang="tr-TR" dirty="0"/>
              <a:t>girişim ve </a:t>
            </a:r>
            <a:r>
              <a:rPr lang="tr-TR" dirty="0" smtClean="0"/>
              <a:t>61.730 ücretli </a:t>
            </a:r>
            <a:r>
              <a:rPr lang="tr-TR" dirty="0"/>
              <a:t>çalışan </a:t>
            </a:r>
            <a:r>
              <a:rPr lang="tr-TR" dirty="0" smtClean="0"/>
              <a:t>bulunmaktadır.</a:t>
            </a:r>
          </a:p>
          <a:p>
            <a:r>
              <a:rPr lang="tr-TR" dirty="0"/>
              <a:t>İmalat sanayi cirosunun %75,6’sı </a:t>
            </a:r>
            <a:r>
              <a:rPr lang="tr-TR" dirty="0" smtClean="0"/>
              <a:t>Gıda </a:t>
            </a:r>
            <a:r>
              <a:rPr lang="tr-TR" dirty="0"/>
              <a:t>ürünleri imalatından oluşmaktadır. Bu yapı içinde en yüksek ciro payı fındık ve fındık mamulleri üretimine aittir</a:t>
            </a:r>
            <a:r>
              <a:rPr lang="tr-TR" dirty="0" smtClean="0"/>
              <a:t>.</a:t>
            </a:r>
          </a:p>
          <a:p>
            <a:r>
              <a:rPr lang="tr-TR" dirty="0"/>
              <a:t>%7,8’lik pay ile ikinci sırada, Diğer </a:t>
            </a:r>
            <a:r>
              <a:rPr lang="tr-TR" dirty="0" smtClean="0"/>
              <a:t>metalik olmayan mineral ürünlerin İmalatı </a:t>
            </a:r>
            <a:r>
              <a:rPr lang="tr-TR" dirty="0"/>
              <a:t>yer almaktadır. Bu kalem kapsamında, ildeki </a:t>
            </a:r>
            <a:r>
              <a:rPr lang="tr-TR" dirty="0" err="1"/>
              <a:t>bentonit</a:t>
            </a:r>
            <a:r>
              <a:rPr lang="tr-TR" dirty="0"/>
              <a:t> rezervlerine dayalı kedi kumu ve </a:t>
            </a:r>
            <a:r>
              <a:rPr lang="tr-TR" dirty="0" err="1"/>
              <a:t>bentonit</a:t>
            </a:r>
            <a:r>
              <a:rPr lang="tr-TR" dirty="0"/>
              <a:t> türevi katma değerli ürünlerin üretimi öne çıkmaktadır</a:t>
            </a:r>
            <a:r>
              <a:rPr lang="tr-TR" dirty="0" smtClean="0"/>
              <a:t>.</a:t>
            </a:r>
          </a:p>
          <a:p>
            <a:r>
              <a:rPr lang="tr-TR" dirty="0"/>
              <a:t>İmalat sanayinde ciro bakımından başat diğer sektörler sırasıyla; giyim eşyalarının imalatı (%3,6), ağaç, ağaç ürünleri ve mantar ürünleri imalatı (%3,2), kauçuk ve plastik ürünlerin imalatı (%3,2) ve mobilya imalatı (%1,9) olarak öne çıkmaktadır.</a:t>
            </a:r>
          </a:p>
        </p:txBody>
      </p:sp>
    </p:spTree>
    <p:extLst>
      <p:ext uri="{BB962C8B-B14F-4D97-AF65-F5344CB8AC3E}">
        <p14:creationId xmlns:p14="http://schemas.microsoft.com/office/powerpoint/2010/main" val="58856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TİCARET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710" y="1558636"/>
            <a:ext cx="8207451" cy="3962743"/>
          </a:xfrm>
          <a:prstGeom prst="rect">
            <a:avLst/>
          </a:prstGeom>
        </p:spPr>
      </p:pic>
      <p:graphicFrame>
        <p:nvGraphicFramePr>
          <p:cNvPr id="6" name="Tablo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492063"/>
              </p:ext>
            </p:extLst>
          </p:nvPr>
        </p:nvGraphicFramePr>
        <p:xfrm>
          <a:off x="8093399" y="1670599"/>
          <a:ext cx="3364593" cy="4440954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687236">
                  <a:extLst>
                    <a:ext uri="{9D8B030D-6E8A-4147-A177-3AD203B41FA5}">
                      <a16:colId xmlns:a16="http://schemas.microsoft.com/office/drawing/2014/main" val="674164882"/>
                    </a:ext>
                  </a:extLst>
                </a:gridCol>
                <a:gridCol w="1059489">
                  <a:extLst>
                    <a:ext uri="{9D8B030D-6E8A-4147-A177-3AD203B41FA5}">
                      <a16:colId xmlns:a16="http://schemas.microsoft.com/office/drawing/2014/main" val="3383001214"/>
                    </a:ext>
                  </a:extLst>
                </a:gridCol>
                <a:gridCol w="1617868">
                  <a:extLst>
                    <a:ext uri="{9D8B030D-6E8A-4147-A177-3AD203B41FA5}">
                      <a16:colId xmlns:a16="http://schemas.microsoft.com/office/drawing/2014/main" val="3568686442"/>
                    </a:ext>
                  </a:extLst>
                </a:gridCol>
              </a:tblGrid>
              <a:tr h="729494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Sıra</a:t>
                      </a:r>
                      <a:endParaRPr lang="tr-TR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Alan İl Adı</a:t>
                      </a:r>
                      <a:endParaRPr lang="tr-TR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Ticaret Hacmi (TL)</a:t>
                      </a:r>
                      <a:endParaRPr lang="tr-TR" sz="14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3190380403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1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İstanbul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40.165.446.721,00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870184723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2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Giresun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10.036.759.126,00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382440832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3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Samsun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8.917.450.100,00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565796450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4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Ankara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6.921.649.853,00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1343811139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5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Trabzon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6.771.577.438,00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2373308244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6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İzmir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2.753.842.306,00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4106470381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7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Eskişehir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2.401.537.827,00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2318375581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8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Konya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1.672.813.188,00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1607277713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9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Rize</a:t>
                      </a:r>
                      <a:endParaRPr lang="tr-TR" sz="1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1.434.463.861,00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567686128"/>
                  </a:ext>
                </a:extLst>
              </a:tr>
              <a:tr h="371146"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>
                          <a:effectLst/>
                        </a:rPr>
                        <a:t>10</a:t>
                      </a:r>
                      <a:endParaRPr lang="tr-TR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Bursa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1400" u="none" strike="noStrike" dirty="0">
                          <a:effectLst/>
                        </a:rPr>
                        <a:t>1.314.583.805,00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R="7620" marT="7620" marB="0" anchor="ctr"/>
                </a:tc>
                <a:extLst>
                  <a:ext uri="{0D108BD9-81ED-4DB2-BD59-A6C34878D82A}">
                    <a16:rowId xmlns:a16="http://schemas.microsoft.com/office/drawing/2014/main" val="37691479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51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982816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DIŞ TİCARET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505651"/>
              </p:ext>
            </p:extLst>
          </p:nvPr>
        </p:nvGraphicFramePr>
        <p:xfrm>
          <a:off x="549300" y="2026305"/>
          <a:ext cx="10954441" cy="1424819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1748328">
                  <a:extLst>
                    <a:ext uri="{9D8B030D-6E8A-4147-A177-3AD203B41FA5}">
                      <a16:colId xmlns:a16="http://schemas.microsoft.com/office/drawing/2014/main" val="3365016934"/>
                    </a:ext>
                  </a:extLst>
                </a:gridCol>
                <a:gridCol w="2204033">
                  <a:extLst>
                    <a:ext uri="{9D8B030D-6E8A-4147-A177-3AD203B41FA5}">
                      <a16:colId xmlns:a16="http://schemas.microsoft.com/office/drawing/2014/main" val="3272680107"/>
                    </a:ext>
                  </a:extLst>
                </a:gridCol>
                <a:gridCol w="1750520">
                  <a:extLst>
                    <a:ext uri="{9D8B030D-6E8A-4147-A177-3AD203B41FA5}">
                      <a16:colId xmlns:a16="http://schemas.microsoft.com/office/drawing/2014/main" val="3030380572"/>
                    </a:ext>
                  </a:extLst>
                </a:gridCol>
                <a:gridCol w="1750520">
                  <a:extLst>
                    <a:ext uri="{9D8B030D-6E8A-4147-A177-3AD203B41FA5}">
                      <a16:colId xmlns:a16="http://schemas.microsoft.com/office/drawing/2014/main" val="1232189393"/>
                    </a:ext>
                  </a:extLst>
                </a:gridCol>
                <a:gridCol w="1750520">
                  <a:extLst>
                    <a:ext uri="{9D8B030D-6E8A-4147-A177-3AD203B41FA5}">
                      <a16:colId xmlns:a16="http://schemas.microsoft.com/office/drawing/2014/main" val="3651837693"/>
                    </a:ext>
                  </a:extLst>
                </a:gridCol>
                <a:gridCol w="1750520">
                  <a:extLst>
                    <a:ext uri="{9D8B030D-6E8A-4147-A177-3AD203B41FA5}">
                      <a16:colId xmlns:a16="http://schemas.microsoft.com/office/drawing/2014/main" val="1885709165"/>
                    </a:ext>
                  </a:extLst>
                </a:gridCol>
              </a:tblGrid>
              <a:tr h="5036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Yıllar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İhracat Değeri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 Milyon Dolar )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Türkiye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Sırası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Türkiye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Payı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TR 90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Sırası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TR 90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Payı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23194"/>
                  </a:ext>
                </a:extLst>
              </a:tr>
              <a:tr h="307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2023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384,247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33.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% 0,17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% 17,89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048555"/>
                  </a:ext>
                </a:extLst>
              </a:tr>
              <a:tr h="307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2024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506,771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29.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% 0,22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% 17,80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327840"/>
                  </a:ext>
                </a:extLst>
              </a:tr>
              <a:tr h="307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2025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513,924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29.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%0,21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%20,07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0414660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472682" y="1598897"/>
            <a:ext cx="43972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Kanuni Merkeze Göre İhracat Değerleri</a:t>
            </a: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175548"/>
              </p:ext>
            </p:extLst>
          </p:nvPr>
        </p:nvGraphicFramePr>
        <p:xfrm>
          <a:off x="549300" y="4726509"/>
          <a:ext cx="11052763" cy="1919675"/>
        </p:xfrm>
        <a:graphic>
          <a:graphicData uri="http://schemas.openxmlformats.org/drawingml/2006/table">
            <a:tbl>
              <a:tblPr firstRow="1" firstCol="1" bandRow="1">
                <a:tableStyleId>{74C1A8A3-306A-4EB7-A6B1-4F7E0EB9C5D6}</a:tableStyleId>
              </a:tblPr>
              <a:tblGrid>
                <a:gridCol w="1764023">
                  <a:extLst>
                    <a:ext uri="{9D8B030D-6E8A-4147-A177-3AD203B41FA5}">
                      <a16:colId xmlns:a16="http://schemas.microsoft.com/office/drawing/2014/main" val="3365016934"/>
                    </a:ext>
                  </a:extLst>
                </a:gridCol>
                <a:gridCol w="2223816">
                  <a:extLst>
                    <a:ext uri="{9D8B030D-6E8A-4147-A177-3AD203B41FA5}">
                      <a16:colId xmlns:a16="http://schemas.microsoft.com/office/drawing/2014/main" val="3272680107"/>
                    </a:ext>
                  </a:extLst>
                </a:gridCol>
                <a:gridCol w="1766231">
                  <a:extLst>
                    <a:ext uri="{9D8B030D-6E8A-4147-A177-3AD203B41FA5}">
                      <a16:colId xmlns:a16="http://schemas.microsoft.com/office/drawing/2014/main" val="3030380572"/>
                    </a:ext>
                  </a:extLst>
                </a:gridCol>
                <a:gridCol w="1766231">
                  <a:extLst>
                    <a:ext uri="{9D8B030D-6E8A-4147-A177-3AD203B41FA5}">
                      <a16:colId xmlns:a16="http://schemas.microsoft.com/office/drawing/2014/main" val="1232189393"/>
                    </a:ext>
                  </a:extLst>
                </a:gridCol>
                <a:gridCol w="1766231">
                  <a:extLst>
                    <a:ext uri="{9D8B030D-6E8A-4147-A177-3AD203B41FA5}">
                      <a16:colId xmlns:a16="http://schemas.microsoft.com/office/drawing/2014/main" val="3651837693"/>
                    </a:ext>
                  </a:extLst>
                </a:gridCol>
                <a:gridCol w="1766231">
                  <a:extLst>
                    <a:ext uri="{9D8B030D-6E8A-4147-A177-3AD203B41FA5}">
                      <a16:colId xmlns:a16="http://schemas.microsoft.com/office/drawing/2014/main" val="1885709165"/>
                    </a:ext>
                  </a:extLst>
                </a:gridCol>
              </a:tblGrid>
              <a:tr h="7457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Yıllar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İhracat </a:t>
                      </a: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Değeri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( Milyon </a:t>
                      </a: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Dolar </a:t>
                      </a: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)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Türkiye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Sırası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Türkiye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Payı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TR 90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Sırası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TR 90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Payı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023194"/>
                  </a:ext>
                </a:extLst>
              </a:tr>
              <a:tr h="358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2023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589,419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42.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 0,23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3.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 26,18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3048555"/>
                  </a:ext>
                </a:extLst>
              </a:tr>
              <a:tr h="358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2024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730,270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39.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 0,28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3.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 25,12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0327840"/>
                  </a:ext>
                </a:extLst>
              </a:tr>
              <a:tr h="3586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2025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1" kern="1200" dirty="0" smtClean="0">
                          <a:solidFill>
                            <a:schemeClr val="tx1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681,027</a:t>
                      </a:r>
                      <a:endParaRPr lang="tr-TR" sz="1400" dirty="0" smtClean="0">
                        <a:solidFill>
                          <a:schemeClr val="tx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40.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%0,24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3.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%23,87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5430066"/>
                  </a:ext>
                </a:extLst>
              </a:tr>
            </a:tbl>
          </a:graphicData>
        </a:graphic>
      </p:graphicFrame>
      <p:sp>
        <p:nvSpPr>
          <p:cNvPr id="6" name="Dikdörtgen 5"/>
          <p:cNvSpPr/>
          <p:nvPr/>
        </p:nvSpPr>
        <p:spPr>
          <a:xfrm>
            <a:off x="472682" y="4265049"/>
            <a:ext cx="6018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r-TR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Faaliyet İline ( Ürün Menşeine ) Göre İhracat Değerleri</a:t>
            </a:r>
          </a:p>
        </p:txBody>
      </p:sp>
    </p:spTree>
    <p:extLst>
      <p:ext uri="{BB962C8B-B14F-4D97-AF65-F5344CB8AC3E}">
        <p14:creationId xmlns:p14="http://schemas.microsoft.com/office/powerpoint/2010/main" val="236863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982816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SEKTÖREL DIŞ TİCARET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8" name="Tablo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9982480"/>
              </p:ext>
            </p:extLst>
          </p:nvPr>
        </p:nvGraphicFramePr>
        <p:xfrm>
          <a:off x="502259" y="1809134"/>
          <a:ext cx="10922824" cy="4965294"/>
        </p:xfrm>
        <a:graphic>
          <a:graphicData uri="http://schemas.openxmlformats.org/drawingml/2006/table">
            <a:tbl>
              <a:tblPr firstRow="1" firstCol="1" bandRow="1"/>
              <a:tblGrid>
                <a:gridCol w="3347319">
                  <a:extLst>
                    <a:ext uri="{9D8B030D-6E8A-4147-A177-3AD203B41FA5}">
                      <a16:colId xmlns:a16="http://schemas.microsoft.com/office/drawing/2014/main" val="4180659250"/>
                    </a:ext>
                  </a:extLst>
                </a:gridCol>
                <a:gridCol w="1515101">
                  <a:extLst>
                    <a:ext uri="{9D8B030D-6E8A-4147-A177-3AD203B41FA5}">
                      <a16:colId xmlns:a16="http://schemas.microsoft.com/office/drawing/2014/main" val="1097560465"/>
                    </a:ext>
                  </a:extLst>
                </a:gridCol>
                <a:gridCol w="1515101">
                  <a:extLst>
                    <a:ext uri="{9D8B030D-6E8A-4147-A177-3AD203B41FA5}">
                      <a16:colId xmlns:a16="http://schemas.microsoft.com/office/drawing/2014/main" val="4112612652"/>
                    </a:ext>
                  </a:extLst>
                </a:gridCol>
                <a:gridCol w="1515101">
                  <a:extLst>
                    <a:ext uri="{9D8B030D-6E8A-4147-A177-3AD203B41FA5}">
                      <a16:colId xmlns:a16="http://schemas.microsoft.com/office/drawing/2014/main" val="1091165244"/>
                    </a:ext>
                  </a:extLst>
                </a:gridCol>
                <a:gridCol w="1515101">
                  <a:extLst>
                    <a:ext uri="{9D8B030D-6E8A-4147-A177-3AD203B41FA5}">
                      <a16:colId xmlns:a16="http://schemas.microsoft.com/office/drawing/2014/main" val="4159667262"/>
                    </a:ext>
                  </a:extLst>
                </a:gridCol>
                <a:gridCol w="1515101">
                  <a:extLst>
                    <a:ext uri="{9D8B030D-6E8A-4147-A177-3AD203B41FA5}">
                      <a16:colId xmlns:a16="http://schemas.microsoft.com/office/drawing/2014/main" val="3588638889"/>
                    </a:ext>
                  </a:extLst>
                </a:gridCol>
              </a:tblGrid>
              <a:tr h="697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Sektör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2021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2022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2023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2024</a:t>
                      </a:r>
                      <a:endParaRPr lang="tr-TR" sz="14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 smtClean="0">
                          <a:solidFill>
                            <a:schemeClr val="bg1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2025</a:t>
                      </a:r>
                      <a:endParaRPr lang="tr-TR" sz="1400" b="1" dirty="0">
                        <a:solidFill>
                          <a:schemeClr val="bg1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315318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Fındık ve Mamulleri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185.096.796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226.430.231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281.683.480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256.204.256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248.465.793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059659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Madencilik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36.446.983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121.439.013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130.665.355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188.746.956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207.108.751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805383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Tekstil, Hazır Giyim ve Konfeksiyon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45.978.957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43.764.261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78.356.781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140.433.134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125.995.190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3383952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Ağaç, Orman ve Mobilya Ürünleri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19.970.503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106.158.974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67.875.073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29.595.023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18.467.936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8575768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Diğer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25.008.874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42.086.680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30.837.970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91.353.702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0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80.989.625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726042"/>
                  </a:ext>
                </a:extLst>
              </a:tr>
              <a:tr h="7113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FFFFFF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Toplam 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312.502.113</a:t>
                      </a:r>
                      <a:endParaRPr lang="tr-TR" sz="1400" b="1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539.879.159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dirty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589.418.659</a:t>
                      </a:r>
                      <a:endParaRPr lang="tr-TR" sz="1400" b="1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706.333.071</a:t>
                      </a:r>
                      <a:endParaRPr lang="tr-TR" sz="140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tr-TR" sz="1400" b="1" kern="1200" dirty="0" smtClean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tr-TR" sz="1400" b="1" kern="1200" dirty="0" smtClean="0">
                          <a:solidFill>
                            <a:srgbClr val="C00000"/>
                          </a:solidFill>
                          <a:effectLst/>
                          <a:latin typeface="Segoe UI" panose="020B0502040204020203" pitchFamily="34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a:t>681.027.295</a:t>
                      </a:r>
                      <a:endParaRPr lang="tr-TR" sz="1400" dirty="0">
                        <a:solidFill>
                          <a:srgbClr val="C00000"/>
                        </a:solidFill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3056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597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982816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DIŞ TİCARET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5" name="İçerik Yer Tutucusu 1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125959942"/>
              </p:ext>
            </p:extLst>
          </p:nvPr>
        </p:nvGraphicFramePr>
        <p:xfrm>
          <a:off x="592493" y="1659458"/>
          <a:ext cx="5472405" cy="46853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İçerik Yer Tutucusu 5"/>
          <p:cNvSpPr>
            <a:spLocks noGrp="1"/>
          </p:cNvSpPr>
          <p:nvPr>
            <p:ph sz="half" idx="4294967295"/>
          </p:nvPr>
        </p:nvSpPr>
        <p:spPr>
          <a:xfrm>
            <a:off x="6064898" y="1913698"/>
            <a:ext cx="5299788" cy="41512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vert="horz" lIns="91440" tIns="45720" rIns="91440" bIns="45720" rtlCol="0">
            <a:normAutofit/>
          </a:bodyPr>
          <a:lstStyle/>
          <a:p>
            <a:r>
              <a:rPr lang="tr-TR" sz="1500" dirty="0" smtClean="0"/>
              <a:t>Fındık ve mamulleri ihracatının </a:t>
            </a:r>
            <a:r>
              <a:rPr lang="tr-TR" sz="1500" dirty="0"/>
              <a:t>toplam ihracat içerisinde aldığı pay </a:t>
            </a:r>
            <a:r>
              <a:rPr lang="tr-TR" sz="1500" dirty="0" smtClean="0"/>
              <a:t>dikkate alındığında </a:t>
            </a:r>
            <a:r>
              <a:rPr lang="tr-TR" sz="1500" dirty="0"/>
              <a:t>ildeki ihracatın büyük oranda bu ekonomik aktiviteye bağlı olduğunu göstermektedir. </a:t>
            </a:r>
            <a:r>
              <a:rPr lang="tr-TR" sz="1500" dirty="0" smtClean="0"/>
              <a:t>Ordu, kanuni merkezler bazında </a:t>
            </a:r>
            <a:r>
              <a:rPr lang="tr-TR" sz="1500" dirty="0"/>
              <a:t>Türkiye </a:t>
            </a:r>
            <a:r>
              <a:rPr lang="tr-TR" sz="1500" dirty="0" smtClean="0"/>
              <a:t>fındık ve mamulleri ihracatının %10,39’unu gerçekleştirmektedir. </a:t>
            </a:r>
            <a:endParaRPr lang="tr-TR" sz="1500" dirty="0"/>
          </a:p>
          <a:p>
            <a:r>
              <a:rPr lang="tr-TR" sz="1500" dirty="0"/>
              <a:t>Gerçekleştirilen </a:t>
            </a:r>
            <a:r>
              <a:rPr lang="tr-TR" sz="1500" dirty="0" smtClean="0"/>
              <a:t>fındık ve mamulleri dışı ihracat </a:t>
            </a:r>
            <a:r>
              <a:rPr lang="tr-TR" sz="1500" dirty="0"/>
              <a:t>göz önünde bulundurulduğunda </a:t>
            </a:r>
            <a:r>
              <a:rPr lang="tr-TR" sz="1500" dirty="0" smtClean="0"/>
              <a:t>kimyevi maddeler, mobilya, kağıt orman ürünleri ile hububat ve mamullerinin il </a:t>
            </a:r>
            <a:r>
              <a:rPr lang="tr-TR" sz="1500" dirty="0"/>
              <a:t>ihracatından önemli bir pay aldığı görülmektedir. </a:t>
            </a:r>
            <a:endParaRPr lang="tr-TR" sz="1500" dirty="0" smtClean="0"/>
          </a:p>
          <a:p>
            <a:r>
              <a:rPr lang="tr-TR" sz="1500" dirty="0" smtClean="0"/>
              <a:t>En çok ihracat yapılan 5 ülkenin ildeki payı yaklaşık %40,7'dir. İlin ihracatında ülke çeşitliliğinin olduğu söylenebilir.</a:t>
            </a:r>
          </a:p>
          <a:p>
            <a:pPr marL="0" indent="0">
              <a:buNone/>
            </a:pPr>
            <a:endParaRPr lang="tr-TR" sz="1500" dirty="0" smtClean="0"/>
          </a:p>
          <a:p>
            <a:pPr marL="0" indent="0">
              <a:buNone/>
            </a:pPr>
            <a:r>
              <a:rPr lang="tr-TR" sz="1500" dirty="0" smtClean="0"/>
              <a:t>(Kaynaklar: TİM, TUİK)</a:t>
            </a:r>
            <a:endParaRPr lang="tr-TR" sz="1500" dirty="0"/>
          </a:p>
        </p:txBody>
      </p:sp>
    </p:spTree>
    <p:extLst>
      <p:ext uri="{BB962C8B-B14F-4D97-AF65-F5344CB8AC3E}">
        <p14:creationId xmlns:p14="http://schemas.microsoft.com/office/powerpoint/2010/main" val="68864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09" y="1169377"/>
            <a:ext cx="7982816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MADENCİLİK 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696000"/>
              </p:ext>
            </p:extLst>
          </p:nvPr>
        </p:nvGraphicFramePr>
        <p:xfrm>
          <a:off x="525385" y="1624565"/>
          <a:ext cx="5688802" cy="4477654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336715">
                  <a:extLst>
                    <a:ext uri="{9D8B030D-6E8A-4147-A177-3AD203B41FA5}">
                      <a16:colId xmlns:a16="http://schemas.microsoft.com/office/drawing/2014/main" val="1232214499"/>
                    </a:ext>
                  </a:extLst>
                </a:gridCol>
                <a:gridCol w="1369400">
                  <a:extLst>
                    <a:ext uri="{9D8B030D-6E8A-4147-A177-3AD203B41FA5}">
                      <a16:colId xmlns:a16="http://schemas.microsoft.com/office/drawing/2014/main" val="2070641308"/>
                    </a:ext>
                  </a:extLst>
                </a:gridCol>
                <a:gridCol w="1192198">
                  <a:extLst>
                    <a:ext uri="{9D8B030D-6E8A-4147-A177-3AD203B41FA5}">
                      <a16:colId xmlns:a16="http://schemas.microsoft.com/office/drawing/2014/main" val="890410504"/>
                    </a:ext>
                  </a:extLst>
                </a:gridCol>
                <a:gridCol w="790489">
                  <a:extLst>
                    <a:ext uri="{9D8B030D-6E8A-4147-A177-3AD203B41FA5}">
                      <a16:colId xmlns:a16="http://schemas.microsoft.com/office/drawing/2014/main" val="689075783"/>
                    </a:ext>
                  </a:extLst>
                </a:gridCol>
              </a:tblGrid>
              <a:tr h="39169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Yatak adı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Tenör (%)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Rezerv(t)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Açıklama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1815145175"/>
                  </a:ext>
                </a:extLst>
              </a:tr>
              <a:tr h="632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Ünye-Fatsa-Kavaklar Sahası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Ağartma toprağı (</a:t>
                      </a:r>
                      <a:r>
                        <a:rPr lang="tr-TR" sz="1400" dirty="0" err="1" smtClean="0">
                          <a:effectLst/>
                        </a:rPr>
                        <a:t>Bentonit</a:t>
                      </a:r>
                      <a:r>
                        <a:rPr lang="tr-TR" sz="1400" dirty="0" smtClean="0">
                          <a:effectLst/>
                        </a:rPr>
                        <a:t>)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/>
                        <a:t>743.000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İşletme</a:t>
                      </a:r>
                      <a:r>
                        <a:rPr lang="tr-TR" sz="1400" baseline="0" dirty="0" smtClean="0">
                          <a:effectLst/>
                        </a:rPr>
                        <a:t> var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2194677277"/>
                  </a:ext>
                </a:extLst>
              </a:tr>
              <a:tr h="658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Ünye-Fatsa-</a:t>
                      </a:r>
                      <a:r>
                        <a:rPr lang="tr-TR" sz="1400" dirty="0" err="1" smtClean="0">
                          <a:effectLst/>
                        </a:rPr>
                        <a:t>Keşköy</a:t>
                      </a:r>
                      <a:r>
                        <a:rPr lang="tr-TR" sz="1400" dirty="0" smtClean="0">
                          <a:effectLst/>
                        </a:rPr>
                        <a:t> Sahası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Ağartma toprağı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(</a:t>
                      </a:r>
                      <a:r>
                        <a:rPr lang="tr-TR" sz="1400" dirty="0" err="1" smtClean="0">
                          <a:effectLst/>
                        </a:rPr>
                        <a:t>Bentonit</a:t>
                      </a:r>
                      <a:r>
                        <a:rPr lang="tr-TR" sz="1400" dirty="0" smtClean="0">
                          <a:effectLst/>
                        </a:rPr>
                        <a:t>)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/>
                        <a:t>460.000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İşletme </a:t>
                      </a:r>
                      <a:r>
                        <a:rPr lang="tr-TR" sz="1400" dirty="0" smtClean="0">
                          <a:effectLst/>
                        </a:rPr>
                        <a:t>var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4026045629"/>
                  </a:ext>
                </a:extLst>
              </a:tr>
              <a:tr h="658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Ünye-Fatsa-</a:t>
                      </a:r>
                      <a:r>
                        <a:rPr lang="tr-TR" sz="1400" dirty="0" err="1" smtClean="0">
                          <a:effectLst/>
                        </a:rPr>
                        <a:t>Emineli</a:t>
                      </a:r>
                      <a:r>
                        <a:rPr lang="tr-TR" sz="1400" dirty="0" smtClean="0">
                          <a:effectLst/>
                        </a:rPr>
                        <a:t> Sahası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Ağartma toprağı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(</a:t>
                      </a:r>
                      <a:r>
                        <a:rPr lang="tr-TR" sz="1400" dirty="0" err="1" smtClean="0">
                          <a:effectLst/>
                        </a:rPr>
                        <a:t>Bentonit</a:t>
                      </a:r>
                      <a:r>
                        <a:rPr lang="tr-TR" sz="1400" dirty="0" smtClean="0">
                          <a:effectLst/>
                        </a:rPr>
                        <a:t>)</a:t>
                      </a:r>
                      <a:endParaRPr lang="tr-TR" sz="1400" dirty="0" smtClean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421.800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İşletme </a:t>
                      </a:r>
                      <a:r>
                        <a:rPr lang="tr-TR" sz="1400" dirty="0" smtClean="0">
                          <a:effectLst/>
                        </a:rPr>
                        <a:t>var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4268003974"/>
                  </a:ext>
                </a:extLst>
              </a:tr>
              <a:tr h="658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Ünye-Fatsa-</a:t>
                      </a:r>
                      <a:r>
                        <a:rPr lang="tr-TR" sz="1400" dirty="0" err="1" smtClean="0">
                          <a:effectLst/>
                        </a:rPr>
                        <a:t>Ahizetli</a:t>
                      </a:r>
                      <a:r>
                        <a:rPr lang="tr-TR" sz="1400" dirty="0" smtClean="0">
                          <a:effectLst/>
                        </a:rPr>
                        <a:t> Sahası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Ağartma toprağı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(</a:t>
                      </a:r>
                      <a:r>
                        <a:rPr lang="tr-TR" sz="1400" dirty="0" err="1" smtClean="0">
                          <a:effectLst/>
                        </a:rPr>
                        <a:t>Bentonit</a:t>
                      </a:r>
                      <a:r>
                        <a:rPr lang="tr-TR" sz="1400" dirty="0" smtClean="0">
                          <a:effectLst/>
                        </a:rPr>
                        <a:t>)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128.000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İşletme </a:t>
                      </a:r>
                      <a:r>
                        <a:rPr lang="tr-TR" sz="1400" dirty="0" smtClean="0">
                          <a:effectLst/>
                        </a:rPr>
                        <a:t>var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2409426196"/>
                  </a:ext>
                </a:extLst>
              </a:tr>
              <a:tr h="6588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Merkez-</a:t>
                      </a:r>
                      <a:r>
                        <a:rPr lang="tr-TR" sz="1400" dirty="0" err="1" smtClean="0">
                          <a:effectLst/>
                        </a:rPr>
                        <a:t>Yündalan</a:t>
                      </a:r>
                      <a:r>
                        <a:rPr lang="tr-TR" sz="1400" dirty="0" smtClean="0">
                          <a:effectLst/>
                        </a:rPr>
                        <a:t> Yaylası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% 40-59 Fe,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% 8-30 SiO</a:t>
                      </a:r>
                      <a:r>
                        <a:rPr lang="tr-TR" sz="1400" baseline="-25000" dirty="0" smtClean="0">
                          <a:effectLst/>
                        </a:rPr>
                        <a:t>2</a:t>
                      </a:r>
                      <a:endParaRPr lang="tr-TR" sz="1400" baseline="-250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/>
                        <a:t>750.000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>
                          <a:effectLst/>
                        </a:rPr>
                        <a:t>İşletme yok</a:t>
                      </a:r>
                      <a:endParaRPr lang="tr-TR" sz="140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768389311"/>
                  </a:ext>
                </a:extLst>
              </a:tr>
              <a:tr h="5539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Fatsa-</a:t>
                      </a:r>
                      <a:r>
                        <a:rPr lang="tr-TR" sz="1400" dirty="0" err="1" smtClean="0">
                          <a:effectLst/>
                        </a:rPr>
                        <a:t>Zavi</a:t>
                      </a:r>
                      <a:r>
                        <a:rPr lang="tr-TR" sz="1400" dirty="0" smtClean="0">
                          <a:effectLst/>
                        </a:rPr>
                        <a:t> Köy Sahası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% 0.32 Cu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 smtClean="0">
                          <a:effectLst/>
                        </a:rPr>
                        <a:t> 1.926.000 ton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tr-TR" sz="1400" dirty="0">
                          <a:effectLst/>
                        </a:rPr>
                        <a:t>İşletme yok</a:t>
                      </a:r>
                      <a:endParaRPr lang="tr-TR" sz="14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extLst>
                  <a:ext uri="{0D108BD9-81ED-4DB2-BD59-A6C34878D82A}">
                    <a16:rowId xmlns:a16="http://schemas.microsoft.com/office/drawing/2014/main" val="9560794"/>
                  </a:ext>
                </a:extLst>
              </a:tr>
              <a:tr h="264536">
                <a:tc grid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endParaRPr lang="tr-TR" sz="1200" dirty="0">
                        <a:effectLst/>
                        <a:latin typeface="Segoe UI" panose="020B0502040204020203" pitchFamily="34" charset="0"/>
                        <a:ea typeface="Calibri" panose="020F0502020204030204" pitchFamily="34" charset="0"/>
                        <a:cs typeface="Segoe UI" panose="020B0502040204020203" pitchFamily="34" charset="0"/>
                      </a:endParaRPr>
                    </a:p>
                  </a:txBody>
                  <a:tcPr marL="40965" marR="40965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94893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6463005" y="1777396"/>
            <a:ext cx="498565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 smtClean="0"/>
              <a:t>102 </a:t>
            </a:r>
            <a:r>
              <a:rPr lang="tr-TR" dirty="0"/>
              <a:t>maden işletme ruhsatlı saha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tr-TR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 smtClean="0"/>
              <a:t>58 </a:t>
            </a:r>
            <a:r>
              <a:rPr lang="tr-TR" dirty="0"/>
              <a:t>hammadde üretim izinli saha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tr-TR" dirty="0" smtClean="0"/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 smtClean="0"/>
              <a:t>160 </a:t>
            </a:r>
            <a:r>
              <a:rPr lang="tr-TR" dirty="0"/>
              <a:t>maden sahası yer almaktadır</a:t>
            </a:r>
            <a:r>
              <a:rPr lang="tr-TR" dirty="0" smtClean="0"/>
              <a:t>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err="1" smtClean="0"/>
              <a:t>Bentonitin</a:t>
            </a:r>
            <a:r>
              <a:rPr lang="tr-TR" dirty="0" smtClean="0"/>
              <a:t> </a:t>
            </a:r>
            <a:r>
              <a:rPr lang="tr-TR" dirty="0"/>
              <a:t>yanı sıra bakır, kurşun, altın, çinko, demir, gümüş, manganez, </a:t>
            </a:r>
            <a:r>
              <a:rPr lang="tr-TR" dirty="0" err="1"/>
              <a:t>kaolen</a:t>
            </a:r>
            <a:r>
              <a:rPr lang="tr-TR" dirty="0"/>
              <a:t> ve kükürt gibi çeşitli maden yatakları da mevcuttur.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1101013" y="6102220"/>
            <a:ext cx="8708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MTA </a:t>
            </a:r>
            <a:r>
              <a:rPr lang="tr-TR" dirty="0">
                <a:solidFill>
                  <a:srgbClr val="FF0000"/>
                </a:solidFill>
              </a:rPr>
              <a:t>verilerine göre, Türkiye’deki muhtemel </a:t>
            </a:r>
            <a:r>
              <a:rPr lang="tr-TR" dirty="0" err="1">
                <a:solidFill>
                  <a:srgbClr val="FF0000"/>
                </a:solidFill>
              </a:rPr>
              <a:t>bentonit</a:t>
            </a:r>
            <a:r>
              <a:rPr lang="tr-TR" dirty="0">
                <a:solidFill>
                  <a:srgbClr val="FF0000"/>
                </a:solidFill>
              </a:rPr>
              <a:t> rezervlerinin %64’ü Ordu’dadır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187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7642214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KAMU YATIRIMLARI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graphicFrame>
        <p:nvGraphicFramePr>
          <p:cNvPr id="10" name="Tablo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903318"/>
              </p:ext>
            </p:extLst>
          </p:nvPr>
        </p:nvGraphicFramePr>
        <p:xfrm>
          <a:off x="577642" y="1698634"/>
          <a:ext cx="6569606" cy="4804801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173238">
                  <a:extLst>
                    <a:ext uri="{9D8B030D-6E8A-4147-A177-3AD203B41FA5}">
                      <a16:colId xmlns:a16="http://schemas.microsoft.com/office/drawing/2014/main" val="3239458809"/>
                    </a:ext>
                  </a:extLst>
                </a:gridCol>
                <a:gridCol w="1049294">
                  <a:extLst>
                    <a:ext uri="{9D8B030D-6E8A-4147-A177-3AD203B41FA5}">
                      <a16:colId xmlns:a16="http://schemas.microsoft.com/office/drawing/2014/main" val="2456381752"/>
                    </a:ext>
                  </a:extLst>
                </a:gridCol>
                <a:gridCol w="952930">
                  <a:extLst>
                    <a:ext uri="{9D8B030D-6E8A-4147-A177-3AD203B41FA5}">
                      <a16:colId xmlns:a16="http://schemas.microsoft.com/office/drawing/2014/main" val="3489848359"/>
                    </a:ext>
                  </a:extLst>
                </a:gridCol>
                <a:gridCol w="1167072">
                  <a:extLst>
                    <a:ext uri="{9D8B030D-6E8A-4147-A177-3AD203B41FA5}">
                      <a16:colId xmlns:a16="http://schemas.microsoft.com/office/drawing/2014/main" val="1822553908"/>
                    </a:ext>
                  </a:extLst>
                </a:gridCol>
                <a:gridCol w="1156364">
                  <a:extLst>
                    <a:ext uri="{9D8B030D-6E8A-4147-A177-3AD203B41FA5}">
                      <a16:colId xmlns:a16="http://schemas.microsoft.com/office/drawing/2014/main" val="1614135158"/>
                    </a:ext>
                  </a:extLst>
                </a:gridCol>
                <a:gridCol w="1070708">
                  <a:extLst>
                    <a:ext uri="{9D8B030D-6E8A-4147-A177-3AD203B41FA5}">
                      <a16:colId xmlns:a16="http://schemas.microsoft.com/office/drawing/2014/main" val="1937386664"/>
                    </a:ext>
                  </a:extLst>
                </a:gridCol>
              </a:tblGrid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Sektör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u="none" strike="noStrike" dirty="0">
                          <a:effectLst/>
                        </a:rPr>
                        <a:t>2021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u="none" strike="noStrike">
                          <a:effectLst/>
                        </a:rPr>
                        <a:t>2022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u="none" strike="noStrike">
                          <a:effectLst/>
                        </a:rPr>
                        <a:t>2023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u="none" strike="noStrike">
                          <a:effectLst/>
                        </a:rPr>
                        <a:t>2024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u="none" strike="noStrike">
                          <a:effectLst/>
                        </a:rPr>
                        <a:t>2025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800807073"/>
                  </a:ext>
                </a:extLst>
              </a:tr>
              <a:tr h="535321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Ulaştırma - Haberleşme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609,293,124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2,348,390,134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4,624,290,282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10,362,087,272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17,472,958,036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340773831"/>
                  </a:ext>
                </a:extLst>
              </a:tr>
              <a:tr h="437826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Sağlık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177,285,333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2,113,518,667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3,818,338,000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4,344,796,429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6,248,368,563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80914250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Tarım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48,047,315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134,472,690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370,253,240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828,856,588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1,568,176,993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32127299"/>
                  </a:ext>
                </a:extLst>
              </a:tr>
              <a:tr h="687376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Diğer Kamu Hizmetleri-Sosyal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14,527,982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75,407,072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332,696,566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1,130,178,906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423322798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Eğitim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8,687,577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22,530,848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33,855,319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88,954,720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1,026,895,628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592181754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Enerji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5,000,000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26,869,744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726,429,619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473831072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Turizm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9,464,493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9,803,079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49,216,431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176,145,160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437,294,662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148761557"/>
                  </a:ext>
                </a:extLst>
              </a:tr>
              <a:tr h="798007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Diğer Kamu Hizmetleri-İktisadi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14,090,140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49,410,127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82,212,959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228830498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İmalat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12,278,275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72,417,097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4213121078"/>
                  </a:ext>
                </a:extLst>
              </a:tr>
              <a:tr h="272635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Konut</a:t>
                      </a:r>
                      <a:endParaRPr lang="tr-T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3,438,750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3,905,250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5,015,250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6,595,250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64,451,819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65988275"/>
                  </a:ext>
                </a:extLst>
              </a:tr>
              <a:tr h="437826">
                <a:tc>
                  <a:txBody>
                    <a:bodyPr/>
                    <a:lstStyle/>
                    <a:p>
                      <a:pPr algn="l" rtl="0" fontAlgn="ctr"/>
                      <a:r>
                        <a:rPr lang="tr-TR" sz="1400" u="none" strike="noStrike" dirty="0">
                          <a:effectLst/>
                        </a:rPr>
                        <a:t>Toplam</a:t>
                      </a:r>
                      <a:endParaRPr lang="tr-T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856,216,592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4,647,148,651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>
                          <a:effectLst/>
                        </a:rPr>
                        <a:t>8,995,465,734</a:t>
                      </a:r>
                      <a:endParaRPr lang="tr-T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16,228,690,130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r-TR" sz="1200" b="1" u="none" strike="noStrike" dirty="0">
                          <a:effectLst/>
                        </a:rPr>
                        <a:t>28,829,384,281</a:t>
                      </a:r>
                      <a:endParaRPr lang="tr-T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3251164269"/>
                  </a:ext>
                </a:extLst>
              </a:tr>
            </a:tbl>
          </a:graphicData>
        </a:graphic>
      </p:graphicFrame>
      <p:sp>
        <p:nvSpPr>
          <p:cNvPr id="12" name="Dikdörtgen 11"/>
          <p:cNvSpPr/>
          <p:nvPr/>
        </p:nvSpPr>
        <p:spPr>
          <a:xfrm>
            <a:off x="7147248" y="1661774"/>
            <a:ext cx="479593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/>
              <a:t>CB Strateji </a:t>
            </a:r>
            <a:r>
              <a:rPr lang="tr-TR" dirty="0"/>
              <a:t>Başkanlığının kamu yatırımları için </a:t>
            </a:r>
          </a:p>
          <a:p>
            <a:r>
              <a:rPr lang="tr-TR" dirty="0" smtClean="0"/>
              <a:t>9 kategoride sınıflandırmaktadır;</a:t>
            </a:r>
            <a:br>
              <a:rPr lang="tr-TR" dirty="0" smtClean="0"/>
            </a:br>
            <a:r>
              <a:rPr lang="tr-TR" dirty="0" smtClean="0"/>
              <a:t>Bunlar: </a:t>
            </a:r>
            <a:r>
              <a:rPr lang="tr-TR" i="1" u="sng" dirty="0" smtClean="0">
                <a:solidFill>
                  <a:srgbClr val="FF0000"/>
                </a:solidFill>
              </a:rPr>
              <a:t>ulaştırma-haberleşme</a:t>
            </a:r>
            <a:r>
              <a:rPr lang="tr-TR" i="1" u="sng" dirty="0">
                <a:solidFill>
                  <a:srgbClr val="FF0000"/>
                </a:solidFill>
              </a:rPr>
              <a:t>, sağlık, tarım, eğitim, enerji, turizm, imalat, konut, diğer kamu hizmetleri-sosyal ve diğer kamu </a:t>
            </a:r>
            <a:r>
              <a:rPr lang="tr-TR" i="1" u="sng" dirty="0" smtClean="0">
                <a:solidFill>
                  <a:srgbClr val="FF0000"/>
                </a:solidFill>
              </a:rPr>
              <a:t>hizmetleri</a:t>
            </a:r>
          </a:p>
          <a:p>
            <a:endParaRPr lang="tr-TR" i="1" u="sng" dirty="0">
              <a:solidFill>
                <a:srgbClr val="FF0000"/>
              </a:solidFill>
            </a:endParaRPr>
          </a:p>
          <a:p>
            <a:endParaRPr lang="tr-TR" i="1" u="sng" dirty="0" smtClean="0">
              <a:solidFill>
                <a:srgbClr val="FF0000"/>
              </a:solidFill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7229668" y="3364114"/>
            <a:ext cx="463109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tr-TR" dirty="0"/>
              <a:t>2025 yılında Ordu iline 28,80 milyar TL kamu yatırımı yapılmıştır. </a:t>
            </a:r>
            <a:endParaRPr lang="tr-TR" dirty="0" smtClean="0"/>
          </a:p>
          <a:p>
            <a:r>
              <a:rPr lang="tr-TR" u="sng" dirty="0" smtClean="0">
                <a:solidFill>
                  <a:srgbClr val="FF0000"/>
                </a:solidFill>
              </a:rPr>
              <a:t>En </a:t>
            </a:r>
            <a:r>
              <a:rPr lang="tr-TR" u="sng" dirty="0">
                <a:solidFill>
                  <a:srgbClr val="FF0000"/>
                </a:solidFill>
              </a:rPr>
              <a:t>fazla yatırım yapılan üç </a:t>
            </a:r>
            <a:r>
              <a:rPr lang="tr-TR" u="sng" dirty="0" smtClean="0">
                <a:solidFill>
                  <a:srgbClr val="FF0000"/>
                </a:solidFill>
              </a:rPr>
              <a:t>sektör</a:t>
            </a:r>
          </a:p>
          <a:p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ulaştırma </a:t>
            </a:r>
            <a:r>
              <a:rPr lang="tr-TR" dirty="0"/>
              <a:t>(17,4 milyar TL</a:t>
            </a:r>
            <a:r>
              <a:rPr lang="tr-TR" dirty="0" smtClean="0"/>
              <a:t>),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sağlık </a:t>
            </a:r>
            <a:r>
              <a:rPr lang="tr-TR" dirty="0"/>
              <a:t>(6,2 milyar TL)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tr-TR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tr-TR" dirty="0" smtClean="0"/>
              <a:t>Diğer kamu </a:t>
            </a:r>
            <a:r>
              <a:rPr lang="tr-TR" dirty="0"/>
              <a:t>yatırımları-sosyal (1,13 milyar TL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5753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LOJİSTİK ULAŞIM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697808" y="1558636"/>
            <a:ext cx="2718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        </a:t>
            </a:r>
            <a:endParaRPr lang="tr-TR" sz="2400" b="1" dirty="0">
              <a:solidFill>
                <a:srgbClr val="002060"/>
              </a:solidFill>
            </a:endParaRPr>
          </a:p>
        </p:txBody>
      </p:sp>
      <p:pic>
        <p:nvPicPr>
          <p:cNvPr id="6" name="Resim 5" descr="harita, diyagram, metin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69DCA885-D951-2A0A-8BA4-2F973D1D173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391" y="2481966"/>
            <a:ext cx="9221184" cy="5286866"/>
          </a:xfrm>
          <a:prstGeom prst="rect">
            <a:avLst/>
          </a:prstGeom>
        </p:spPr>
      </p:pic>
      <p:sp>
        <p:nvSpPr>
          <p:cNvPr id="7" name="Satır Belirtme Çizgisi 2 6"/>
          <p:cNvSpPr/>
          <p:nvPr/>
        </p:nvSpPr>
        <p:spPr>
          <a:xfrm>
            <a:off x="4777778" y="2186567"/>
            <a:ext cx="6224519" cy="438645"/>
          </a:xfrm>
          <a:prstGeom prst="borderCallout2">
            <a:avLst>
              <a:gd name="adj1" fmla="val 84514"/>
              <a:gd name="adj2" fmla="val 49852"/>
              <a:gd name="adj3" fmla="val 142933"/>
              <a:gd name="adj4" fmla="val 56391"/>
              <a:gd name="adj5" fmla="val 296131"/>
              <a:gd name="adj6" fmla="val 46558"/>
            </a:avLst>
          </a:prstGeom>
          <a:solidFill>
            <a:srgbClr val="0054C5"/>
          </a:solidFill>
          <a:ln w="28575" cap="flat" cmpd="sng" algn="ctr">
            <a:solidFill>
              <a:srgbClr val="0054C5"/>
            </a:solidFill>
            <a:prstDash val="sysDot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Metropollere 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1-1,5 saat 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ve Avrupa’ya ortalama </a:t>
            </a:r>
            <a:r>
              <a:rPr kumimoji="0" lang="tr-TR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 saatlik </a:t>
            </a:r>
            <a:r>
              <a:rPr kumimoji="0" lang="tr-TR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uzaklık</a:t>
            </a:r>
          </a:p>
        </p:txBody>
      </p:sp>
      <p:sp>
        <p:nvSpPr>
          <p:cNvPr id="8" name="TextBox 27"/>
          <p:cNvSpPr txBox="1"/>
          <p:nvPr/>
        </p:nvSpPr>
        <p:spPr>
          <a:xfrm>
            <a:off x="408710" y="2020301"/>
            <a:ext cx="3991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630"/>
            <a:r>
              <a:rPr lang="tr-TR" altLang="ko-KR" sz="1200" b="1" dirty="0">
                <a:solidFill>
                  <a:srgbClr val="1F497D"/>
                </a:solidFill>
                <a:latin typeface="Arial"/>
                <a:cs typeface="Arial" pitchFamily="34" charset="0"/>
              </a:rPr>
              <a:t>Doğu Karadeniz Bölgesi’nin Ankara’ya en yakın ili Ordu; rahat, huzurlu ve yaşaması kolay bir şehirdir</a:t>
            </a:r>
            <a:r>
              <a:rPr lang="tr-TR" altLang="ko-KR" sz="1200" b="1" dirty="0">
                <a:solidFill>
                  <a:srgbClr val="1F497D"/>
                </a:solidFill>
                <a:latin typeface="Poppins"/>
                <a:cs typeface="Arial" pitchFamily="34" charset="0"/>
              </a:rPr>
              <a:t>.</a:t>
            </a:r>
          </a:p>
        </p:txBody>
      </p:sp>
      <p:grpSp>
        <p:nvGrpSpPr>
          <p:cNvPr id="14" name="Grup 13"/>
          <p:cNvGrpSpPr/>
          <p:nvPr/>
        </p:nvGrpSpPr>
        <p:grpSpPr>
          <a:xfrm>
            <a:off x="627604" y="4888561"/>
            <a:ext cx="10706029" cy="1881497"/>
            <a:chOff x="847268" y="6561938"/>
            <a:chExt cx="16370599" cy="3332550"/>
          </a:xfrm>
        </p:grpSpPr>
        <p:sp>
          <p:nvSpPr>
            <p:cNvPr id="15" name="Dikdörtgen 14"/>
            <p:cNvSpPr/>
            <p:nvPr/>
          </p:nvSpPr>
          <p:spPr>
            <a:xfrm>
              <a:off x="847268" y="8305538"/>
              <a:ext cx="8068132" cy="158895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54C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Dikdörtgen 15"/>
            <p:cNvSpPr/>
            <p:nvPr/>
          </p:nvSpPr>
          <p:spPr>
            <a:xfrm>
              <a:off x="9149735" y="8305538"/>
              <a:ext cx="8068132" cy="158895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54C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Dikdörtgen 16"/>
            <p:cNvSpPr/>
            <p:nvPr/>
          </p:nvSpPr>
          <p:spPr>
            <a:xfrm>
              <a:off x="847268" y="6561938"/>
              <a:ext cx="8068132" cy="158895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54C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Dikdörtgen 17"/>
            <p:cNvSpPr/>
            <p:nvPr/>
          </p:nvSpPr>
          <p:spPr>
            <a:xfrm>
              <a:off x="9149735" y="6561938"/>
              <a:ext cx="8068132" cy="1588950"/>
            </a:xfrm>
            <a:prstGeom prst="rect">
              <a:avLst/>
            </a:prstGeom>
            <a:solidFill>
              <a:srgbClr val="FFFFFF"/>
            </a:solidFill>
            <a:ln w="25400" cap="flat" cmpd="sng" algn="ctr">
              <a:solidFill>
                <a:srgbClr val="0054C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r-TR" sz="12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9" name="Oval 18"/>
          <p:cNvSpPr/>
          <p:nvPr/>
        </p:nvSpPr>
        <p:spPr>
          <a:xfrm rot="20708305">
            <a:off x="5854216" y="2673136"/>
            <a:ext cx="3435035" cy="2094321"/>
          </a:xfrm>
          <a:prstGeom prst="ellipse">
            <a:avLst/>
          </a:prstGeom>
          <a:noFill/>
          <a:ln w="28575" cap="flat" cmpd="sng" algn="ctr">
            <a:solidFill>
              <a:srgbClr val="4F81BD">
                <a:shade val="50000"/>
              </a:srgbClr>
            </a:solidFill>
            <a:prstDash val="sysDot"/>
          </a:ln>
          <a:effectLst/>
        </p:spPr>
        <p:txBody>
          <a:bodyPr rtlCol="0" anchor="ctr"/>
          <a:lstStyle/>
          <a:p>
            <a:pPr marL="0" marR="0" lvl="0" indent="0" algn="ctr" defTabSz="6096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2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0" name="Resim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4" y="5078402"/>
            <a:ext cx="1388946" cy="552654"/>
          </a:xfrm>
          <a:prstGeom prst="rect">
            <a:avLst/>
          </a:prstGeom>
        </p:spPr>
      </p:pic>
      <p:pic>
        <p:nvPicPr>
          <p:cNvPr id="21" name="Resim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94" y="6103243"/>
            <a:ext cx="1309745" cy="491155"/>
          </a:xfrm>
          <a:prstGeom prst="rect">
            <a:avLst/>
          </a:prstGeom>
        </p:spPr>
      </p:pic>
      <p:pic>
        <p:nvPicPr>
          <p:cNvPr id="22" name="Resim 21"/>
          <p:cNvPicPr>
            <a:picLocks noChangeAspect="1"/>
          </p:cNvPicPr>
          <p:nvPr/>
        </p:nvPicPr>
        <p:blipFill>
          <a:blip r:embed="rId13" cstate="print">
            <a:duotone>
              <a:srgbClr val="4F81BD">
                <a:shade val="45000"/>
                <a:satMod val="135000"/>
              </a:srgbClr>
              <a:prstClr val="white"/>
            </a:duotone>
            <a:lum bright="2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197" y="4923595"/>
            <a:ext cx="1061043" cy="793721"/>
          </a:xfrm>
          <a:prstGeom prst="rect">
            <a:avLst/>
          </a:prstGeom>
        </p:spPr>
      </p:pic>
      <p:grpSp>
        <p:nvGrpSpPr>
          <p:cNvPr id="23" name="Highway" descr="{&quot;Key&quot;:&quot;POWER_USER_SHAPE_ICON&quot;,&quot;Value&quot;:&quot;POWER_USER_SHAPE_ICON_STYLE_1&quot;}"/>
          <p:cNvGrpSpPr>
            <a:grpSpLocks noChangeAspect="1"/>
          </p:cNvGrpSpPr>
          <p:nvPr>
            <p:custDataLst>
              <p:tags r:id="rId1"/>
            </p:custDataLst>
          </p:nvPr>
        </p:nvGrpSpPr>
        <p:grpSpPr bwMode="auto">
          <a:xfrm>
            <a:off x="6192748" y="5953760"/>
            <a:ext cx="827001" cy="735503"/>
            <a:chOff x="8" y="34"/>
            <a:chExt cx="470" cy="418"/>
          </a:xfrm>
          <a:solidFill>
            <a:srgbClr val="0054C5"/>
          </a:solidFill>
        </p:grpSpPr>
        <p:sp>
          <p:nvSpPr>
            <p:cNvPr id="24" name="Highway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166" y="34"/>
              <a:ext cx="59" cy="104"/>
            </a:xfrm>
            <a:custGeom>
              <a:avLst/>
              <a:gdLst>
                <a:gd name="T0" fmla="*/ 53 w 157"/>
                <a:gd name="T1" fmla="*/ 0 h 276"/>
                <a:gd name="T2" fmla="*/ 157 w 157"/>
                <a:gd name="T3" fmla="*/ 0 h 276"/>
                <a:gd name="T4" fmla="*/ 146 w 157"/>
                <a:gd name="T5" fmla="*/ 276 h 276"/>
                <a:gd name="T6" fmla="*/ 0 w 157"/>
                <a:gd name="T7" fmla="*/ 276 h 276"/>
                <a:gd name="T8" fmla="*/ 53 w 157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276">
                  <a:moveTo>
                    <a:pt x="53" y="0"/>
                  </a:moveTo>
                  <a:lnTo>
                    <a:pt x="157" y="0"/>
                  </a:lnTo>
                  <a:lnTo>
                    <a:pt x="146" y="276"/>
                  </a:lnTo>
                  <a:lnTo>
                    <a:pt x="0" y="276"/>
                  </a:lnTo>
                  <a:lnTo>
                    <a:pt x="5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5" name="Highway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106" y="222"/>
              <a:ext cx="113" cy="230"/>
            </a:xfrm>
            <a:custGeom>
              <a:avLst/>
              <a:gdLst>
                <a:gd name="T0" fmla="*/ 116 w 299"/>
                <a:gd name="T1" fmla="*/ 0 h 612"/>
                <a:gd name="T2" fmla="*/ 299 w 299"/>
                <a:gd name="T3" fmla="*/ 0 h 612"/>
                <a:gd name="T4" fmla="*/ 279 w 299"/>
                <a:gd name="T5" fmla="*/ 612 h 612"/>
                <a:gd name="T6" fmla="*/ 0 w 299"/>
                <a:gd name="T7" fmla="*/ 612 h 612"/>
                <a:gd name="T8" fmla="*/ 116 w 299"/>
                <a:gd name="T9" fmla="*/ 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612">
                  <a:moveTo>
                    <a:pt x="116" y="0"/>
                  </a:moveTo>
                  <a:lnTo>
                    <a:pt x="299" y="0"/>
                  </a:lnTo>
                  <a:lnTo>
                    <a:pt x="279" y="612"/>
                  </a:lnTo>
                  <a:lnTo>
                    <a:pt x="0" y="612"/>
                  </a:lnTo>
                  <a:lnTo>
                    <a:pt x="11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6" name="Highway"/>
            <p:cNvSpPr>
              <a:spLocks/>
            </p:cNvSpPr>
            <p:nvPr>
              <p:custDataLst>
                <p:tags r:id="rId4"/>
              </p:custDataLst>
            </p:nvPr>
          </p:nvSpPr>
          <p:spPr bwMode="auto">
            <a:xfrm>
              <a:off x="260" y="34"/>
              <a:ext cx="58" cy="104"/>
            </a:xfrm>
            <a:custGeom>
              <a:avLst/>
              <a:gdLst>
                <a:gd name="T0" fmla="*/ 104 w 156"/>
                <a:gd name="T1" fmla="*/ 0 h 276"/>
                <a:gd name="T2" fmla="*/ 0 w 156"/>
                <a:gd name="T3" fmla="*/ 0 h 276"/>
                <a:gd name="T4" fmla="*/ 10 w 156"/>
                <a:gd name="T5" fmla="*/ 276 h 276"/>
                <a:gd name="T6" fmla="*/ 156 w 156"/>
                <a:gd name="T7" fmla="*/ 276 h 276"/>
                <a:gd name="T8" fmla="*/ 104 w 156"/>
                <a:gd name="T9" fmla="*/ 0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276">
                  <a:moveTo>
                    <a:pt x="104" y="0"/>
                  </a:moveTo>
                  <a:lnTo>
                    <a:pt x="0" y="0"/>
                  </a:lnTo>
                  <a:lnTo>
                    <a:pt x="10" y="276"/>
                  </a:lnTo>
                  <a:lnTo>
                    <a:pt x="156" y="276"/>
                  </a:lnTo>
                  <a:lnTo>
                    <a:pt x="10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7" name="Highway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266" y="222"/>
              <a:ext cx="112" cy="230"/>
            </a:xfrm>
            <a:custGeom>
              <a:avLst/>
              <a:gdLst>
                <a:gd name="T0" fmla="*/ 183 w 299"/>
                <a:gd name="T1" fmla="*/ 0 h 612"/>
                <a:gd name="T2" fmla="*/ 0 w 299"/>
                <a:gd name="T3" fmla="*/ 0 h 612"/>
                <a:gd name="T4" fmla="*/ 19 w 299"/>
                <a:gd name="T5" fmla="*/ 612 h 612"/>
                <a:gd name="T6" fmla="*/ 299 w 299"/>
                <a:gd name="T7" fmla="*/ 612 h 612"/>
                <a:gd name="T8" fmla="*/ 183 w 299"/>
                <a:gd name="T9" fmla="*/ 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9" h="612">
                  <a:moveTo>
                    <a:pt x="183" y="0"/>
                  </a:moveTo>
                  <a:lnTo>
                    <a:pt x="0" y="0"/>
                  </a:lnTo>
                  <a:lnTo>
                    <a:pt x="19" y="612"/>
                  </a:lnTo>
                  <a:lnTo>
                    <a:pt x="299" y="612"/>
                  </a:lnTo>
                  <a:lnTo>
                    <a:pt x="1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28" name="Highway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8" y="165"/>
              <a:ext cx="470" cy="90"/>
            </a:xfrm>
            <a:custGeom>
              <a:avLst/>
              <a:gdLst>
                <a:gd name="T0" fmla="*/ 1108 w 1250"/>
                <a:gd name="T1" fmla="*/ 124 h 240"/>
                <a:gd name="T2" fmla="*/ 1108 w 1250"/>
                <a:gd name="T3" fmla="*/ 240 h 240"/>
                <a:gd name="T4" fmla="*/ 1025 w 1250"/>
                <a:gd name="T5" fmla="*/ 240 h 240"/>
                <a:gd name="T6" fmla="*/ 993 w 1250"/>
                <a:gd name="T7" fmla="*/ 109 h 240"/>
                <a:gd name="T8" fmla="*/ 949 w 1250"/>
                <a:gd name="T9" fmla="*/ 82 h 240"/>
                <a:gd name="T10" fmla="*/ 290 w 1250"/>
                <a:gd name="T11" fmla="*/ 82 h 240"/>
                <a:gd name="T12" fmla="*/ 251 w 1250"/>
                <a:gd name="T13" fmla="*/ 109 h 240"/>
                <a:gd name="T14" fmla="*/ 220 w 1250"/>
                <a:gd name="T15" fmla="*/ 240 h 240"/>
                <a:gd name="T16" fmla="*/ 137 w 1250"/>
                <a:gd name="T17" fmla="*/ 240 h 240"/>
                <a:gd name="T18" fmla="*/ 137 w 1250"/>
                <a:gd name="T19" fmla="*/ 124 h 240"/>
                <a:gd name="T20" fmla="*/ 91 w 1250"/>
                <a:gd name="T21" fmla="*/ 82 h 240"/>
                <a:gd name="T22" fmla="*/ 0 w 1250"/>
                <a:gd name="T23" fmla="*/ 82 h 240"/>
                <a:gd name="T24" fmla="*/ 0 w 1250"/>
                <a:gd name="T25" fmla="*/ 0 h 240"/>
                <a:gd name="T26" fmla="*/ 1250 w 1250"/>
                <a:gd name="T27" fmla="*/ 0 h 240"/>
                <a:gd name="T28" fmla="*/ 1250 w 1250"/>
                <a:gd name="T29" fmla="*/ 82 h 240"/>
                <a:gd name="T30" fmla="*/ 1148 w 1250"/>
                <a:gd name="T31" fmla="*/ 82 h 240"/>
                <a:gd name="T32" fmla="*/ 1108 w 1250"/>
                <a:gd name="T33" fmla="*/ 124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50" h="240">
                  <a:moveTo>
                    <a:pt x="1108" y="124"/>
                  </a:moveTo>
                  <a:lnTo>
                    <a:pt x="1108" y="240"/>
                  </a:lnTo>
                  <a:lnTo>
                    <a:pt x="1025" y="240"/>
                  </a:lnTo>
                  <a:lnTo>
                    <a:pt x="993" y="109"/>
                  </a:lnTo>
                  <a:cubicBezTo>
                    <a:pt x="986" y="86"/>
                    <a:pt x="972" y="82"/>
                    <a:pt x="949" y="82"/>
                  </a:cubicBezTo>
                  <a:lnTo>
                    <a:pt x="290" y="82"/>
                  </a:lnTo>
                  <a:cubicBezTo>
                    <a:pt x="269" y="84"/>
                    <a:pt x="257" y="86"/>
                    <a:pt x="251" y="109"/>
                  </a:cubicBezTo>
                  <a:lnTo>
                    <a:pt x="220" y="240"/>
                  </a:lnTo>
                  <a:lnTo>
                    <a:pt x="137" y="240"/>
                  </a:lnTo>
                  <a:lnTo>
                    <a:pt x="137" y="124"/>
                  </a:lnTo>
                  <a:cubicBezTo>
                    <a:pt x="137" y="103"/>
                    <a:pt x="130" y="82"/>
                    <a:pt x="91" y="82"/>
                  </a:cubicBezTo>
                  <a:lnTo>
                    <a:pt x="0" y="82"/>
                  </a:lnTo>
                  <a:lnTo>
                    <a:pt x="0" y="0"/>
                  </a:lnTo>
                  <a:lnTo>
                    <a:pt x="1250" y="0"/>
                  </a:lnTo>
                  <a:lnTo>
                    <a:pt x="1250" y="82"/>
                  </a:lnTo>
                  <a:lnTo>
                    <a:pt x="1148" y="82"/>
                  </a:lnTo>
                  <a:cubicBezTo>
                    <a:pt x="1123" y="82"/>
                    <a:pt x="1108" y="91"/>
                    <a:pt x="1108" y="124"/>
                  </a:cubicBez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0960" tIns="30480" rIns="60960" bIns="30480" numCol="1" anchor="t" anchorCtr="0" compatLnSpc="1">
              <a:prstTxWarp prst="textNoShape">
                <a:avLst/>
              </a:prstTxWarp>
            </a:bodyPr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Arial"/>
              </a:endParaRPr>
            </a:p>
          </p:txBody>
        </p:sp>
      </p:grpSp>
      <p:sp>
        <p:nvSpPr>
          <p:cNvPr id="29" name="Metin kutusu 28"/>
          <p:cNvSpPr txBox="1"/>
          <p:nvPr/>
        </p:nvSpPr>
        <p:spPr>
          <a:xfrm>
            <a:off x="2199707" y="5180468"/>
            <a:ext cx="37632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tr-TR" sz="1200" b="1" dirty="0">
                <a:solidFill>
                  <a:srgbClr val="002060"/>
                </a:solidFill>
                <a:latin typeface="Poppins"/>
              </a:rPr>
              <a:t>ÜNYE LİMANI</a:t>
            </a:r>
          </a:p>
          <a:p>
            <a:pPr defTabSz="609630"/>
            <a:r>
              <a:rPr lang="tr-TR" sz="1200" dirty="0">
                <a:solidFill>
                  <a:srgbClr val="002060"/>
                </a:solidFill>
                <a:latin typeface="Poppins"/>
              </a:rPr>
              <a:t>80.000 m</a:t>
            </a:r>
            <a:r>
              <a:rPr lang="tr-TR" sz="1200" baseline="30000" dirty="0">
                <a:solidFill>
                  <a:srgbClr val="002060"/>
                </a:solidFill>
                <a:latin typeface="Poppins"/>
              </a:rPr>
              <a:t>2</a:t>
            </a:r>
            <a:r>
              <a:rPr lang="tr-TR" sz="1200" dirty="0">
                <a:solidFill>
                  <a:srgbClr val="002060"/>
                </a:solidFill>
                <a:latin typeface="Poppins"/>
              </a:rPr>
              <a:t> dolgu alanı</a:t>
            </a:r>
          </a:p>
        </p:txBody>
      </p:sp>
      <p:sp>
        <p:nvSpPr>
          <p:cNvPr id="30" name="Metin kutusu 29"/>
          <p:cNvSpPr txBox="1"/>
          <p:nvPr/>
        </p:nvSpPr>
        <p:spPr>
          <a:xfrm>
            <a:off x="7348538" y="4939230"/>
            <a:ext cx="40025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tr-TR" sz="1200" b="1" dirty="0">
                <a:solidFill>
                  <a:srgbClr val="002060"/>
                </a:solidFill>
                <a:latin typeface="Poppins"/>
              </a:rPr>
              <a:t>ORDU &amp; GİRESUN HAVALİMANI</a:t>
            </a:r>
          </a:p>
          <a:p>
            <a:pPr defTabSz="609630"/>
            <a:r>
              <a:rPr lang="tr-TR" sz="1200" dirty="0">
                <a:solidFill>
                  <a:prstClr val="black"/>
                </a:solidFill>
                <a:latin typeface="Poppins"/>
              </a:rPr>
              <a:t>Türkiye’nin ve Avrupa’nın deniz üzerine inşa edilmiş ilk havalimanı. Yıllık ortalama 7.000’in üzerinde uçak trafiği ve 1 milyona yakın yolcu trafiği. </a:t>
            </a:r>
          </a:p>
        </p:txBody>
      </p:sp>
      <p:sp>
        <p:nvSpPr>
          <p:cNvPr id="31" name="Metin kutusu 30"/>
          <p:cNvSpPr txBox="1"/>
          <p:nvPr/>
        </p:nvSpPr>
        <p:spPr>
          <a:xfrm>
            <a:off x="2114775" y="6031660"/>
            <a:ext cx="3840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tr-TR" sz="1200" b="1" dirty="0">
                <a:solidFill>
                  <a:prstClr val="black"/>
                </a:solidFill>
                <a:latin typeface="Poppins"/>
              </a:rPr>
              <a:t>SAMSUN-SARP DEMİR YOLU PROJESİ</a:t>
            </a:r>
          </a:p>
          <a:p>
            <a:pPr defTabSz="609630"/>
            <a:r>
              <a:rPr lang="tr-TR" sz="1200" dirty="0">
                <a:solidFill>
                  <a:prstClr val="black"/>
                </a:solidFill>
                <a:latin typeface="Poppins"/>
              </a:rPr>
              <a:t>Samsun, Ordu, Giresun, Trabzon, Rize ve Artvin üzerinde 509 km hat</a:t>
            </a:r>
          </a:p>
        </p:txBody>
      </p:sp>
      <p:sp>
        <p:nvSpPr>
          <p:cNvPr id="32" name="Metin kutusu 31"/>
          <p:cNvSpPr txBox="1"/>
          <p:nvPr/>
        </p:nvSpPr>
        <p:spPr>
          <a:xfrm>
            <a:off x="7296712" y="6027003"/>
            <a:ext cx="41062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tr-TR" sz="1200" b="1" dirty="0">
                <a:solidFill>
                  <a:srgbClr val="002060"/>
                </a:solidFill>
                <a:latin typeface="Poppins"/>
              </a:rPr>
              <a:t>TÜRKİYE’Yİ RUSYA’YA BAĞLAYAN D10 KARAYOLU</a:t>
            </a:r>
          </a:p>
          <a:p>
            <a:pPr defTabSz="609630"/>
            <a:endParaRPr lang="tr-TR" sz="1200" dirty="0">
              <a:solidFill>
                <a:prstClr val="black"/>
              </a:solidFill>
              <a:latin typeface="Poppins"/>
            </a:endParaRPr>
          </a:p>
          <a:p>
            <a:pPr defTabSz="609630"/>
            <a:r>
              <a:rPr lang="tr-TR" sz="1200" dirty="0">
                <a:solidFill>
                  <a:prstClr val="black"/>
                </a:solidFill>
                <a:latin typeface="Poppins"/>
              </a:rPr>
              <a:t>Sarp Sınır Kapısına 360 km Mesafe</a:t>
            </a:r>
          </a:p>
          <a:p>
            <a:pPr defTabSz="609630"/>
            <a:endParaRPr lang="tr-TR" sz="1200" b="1" dirty="0">
              <a:solidFill>
                <a:srgbClr val="002060"/>
              </a:solidFill>
              <a:latin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09906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08710" y="1169377"/>
            <a:ext cx="6449290" cy="389259"/>
          </a:xfrm>
        </p:spPr>
        <p:txBody>
          <a:bodyPr>
            <a:noAutofit/>
          </a:bodyPr>
          <a:lstStyle/>
          <a:p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ULAŞIM LOJİSTİK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5" name="Metin kutusu 4"/>
          <p:cNvSpPr txBox="1"/>
          <p:nvPr/>
        </p:nvSpPr>
        <p:spPr>
          <a:xfrm>
            <a:off x="501163" y="1596773"/>
            <a:ext cx="2718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ULAŞIM VE LOJİSTİK</a:t>
            </a:r>
            <a:endParaRPr lang="tr-TR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Diyagram 2"/>
          <p:cNvGraphicFramePr/>
          <p:nvPr>
            <p:extLst>
              <p:ext uri="{D42A27DB-BD31-4B8C-83A1-F6EECF244321}">
                <p14:modId xmlns:p14="http://schemas.microsoft.com/office/powerpoint/2010/main" val="4065410218"/>
              </p:ext>
            </p:extLst>
          </p:nvPr>
        </p:nvGraphicFramePr>
        <p:xfrm>
          <a:off x="672662" y="1596773"/>
          <a:ext cx="10920248" cy="5261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862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tin kutusu 2"/>
          <p:cNvSpPr txBox="1"/>
          <p:nvPr/>
        </p:nvSpPr>
        <p:spPr>
          <a:xfrm>
            <a:off x="567972" y="3496097"/>
            <a:ext cx="51614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-94"/>
                <a:ea typeface="+mn-ea"/>
                <a:cs typeface="+mn-cs"/>
              </a:rPr>
              <a:t>ÖNE </a:t>
            </a:r>
            <a:r>
              <a:rPr kumimoji="0" lang="tr-T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ontserrat" pitchFamily="2" charset="-94"/>
                <a:ea typeface="+mn-ea"/>
                <a:cs typeface="+mn-cs"/>
              </a:rPr>
              <a:t>ÇIKAN SEKTÖRLER VE YATIRIM FIRSATLARI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3200" b="1" i="0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" pitchFamily="2" charset="-9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348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751" y="917129"/>
            <a:ext cx="8724780" cy="796057"/>
          </a:xfrm>
        </p:spPr>
        <p:txBody>
          <a:bodyPr>
            <a:noAutofit/>
          </a:bodyPr>
          <a:lstStyle/>
          <a:p>
            <a:pPr lvl="0"/>
            <a:r>
              <a:rPr lang="tr-TR" sz="2800" b="1" dirty="0">
                <a:solidFill>
                  <a:schemeClr val="bg1"/>
                </a:solidFill>
                <a:latin typeface="+mn-lt"/>
              </a:rPr>
              <a:t>ÖNE ÇIKAN SEKTÖRLER VE YATIRIM FIRSATLARI</a:t>
            </a:r>
          </a:p>
        </p:txBody>
      </p:sp>
      <p:graphicFrame>
        <p:nvGraphicFramePr>
          <p:cNvPr id="3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9784091"/>
              </p:ext>
            </p:extLst>
          </p:nvPr>
        </p:nvGraphicFramePr>
        <p:xfrm>
          <a:off x="557049" y="1587062"/>
          <a:ext cx="11014842" cy="50764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340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751" y="917129"/>
            <a:ext cx="8724780" cy="796057"/>
          </a:xfrm>
        </p:spPr>
        <p:txBody>
          <a:bodyPr>
            <a:noAutofit/>
          </a:bodyPr>
          <a:lstStyle/>
          <a:p>
            <a:pPr lvl="0"/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FINDIK MAMULLERİ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7031420" y="2318423"/>
            <a:ext cx="4288221" cy="43617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Fındığın 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işlenmesi konusunda TOBB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Sanayi Veri Tabanı verilerine 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göre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Ordu ilinde 44 firmanın 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kabuksuz beyazlatılmış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fındık</a:t>
            </a:r>
            <a:r>
              <a:rPr lang="tr-T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imalatı yaptığı, bunlardan sadece  14’ünün fındık ezmesi 3’nün ise çikolata imalatı yaptığı görülmektedir.</a:t>
            </a:r>
          </a:p>
          <a:p>
            <a:pPr marL="285750" indent="-28575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q"/>
            </a:pPr>
            <a:r>
              <a:rPr lang="tr-TR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Ordu İli, Türkiye fındık üretiminin yaklaşık %30’unu karşılayarak lider olduğu düşünüldüğünde, fındığın çikolatalı ürünler gibi katma değerli ürünlere dönüştürülmesi alanında oldukça yüksek bir potansiyele sahip olduğu değerlendirilmektedir. </a:t>
            </a:r>
            <a:endParaRPr lang="tr-TR" sz="16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588138" y="1545989"/>
            <a:ext cx="422500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 smtClean="0">
                <a:solidFill>
                  <a:srgbClr val="002060"/>
                </a:solidFill>
              </a:rPr>
              <a:t>Fındık Üretim ve İhracat Rakamları</a:t>
            </a:r>
            <a:endParaRPr lang="tr-TR" sz="2200" b="1" dirty="0">
              <a:solidFill>
                <a:srgbClr val="002060"/>
              </a:solidFill>
            </a:endParaRPr>
          </a:p>
          <a:p>
            <a:pPr fontAlgn="b"/>
            <a:endParaRPr lang="tr-TR" sz="2200" b="1" dirty="0">
              <a:solidFill>
                <a:srgbClr val="002060"/>
              </a:solidFill>
            </a:endParaRPr>
          </a:p>
        </p:txBody>
      </p:sp>
      <p:graphicFrame>
        <p:nvGraphicFramePr>
          <p:cNvPr id="9" name="Grafi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476877"/>
              </p:ext>
            </p:extLst>
          </p:nvPr>
        </p:nvGraphicFramePr>
        <p:xfrm>
          <a:off x="674685" y="2065769"/>
          <a:ext cx="5987371" cy="21946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Grafi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6619421"/>
              </p:ext>
            </p:extLst>
          </p:nvPr>
        </p:nvGraphicFramePr>
        <p:xfrm>
          <a:off x="674684" y="4363650"/>
          <a:ext cx="5908995" cy="231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9611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751" y="917129"/>
            <a:ext cx="8724780" cy="796057"/>
          </a:xfrm>
        </p:spPr>
        <p:txBody>
          <a:bodyPr>
            <a:noAutofit/>
          </a:bodyPr>
          <a:lstStyle/>
          <a:p>
            <a:pPr lvl="0"/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BENTONİT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01162" y="1541713"/>
            <a:ext cx="2851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BENTONİT</a:t>
            </a:r>
            <a:endParaRPr lang="tr-TR" sz="2400" b="1" dirty="0">
              <a:solidFill>
                <a:srgbClr val="002060"/>
              </a:solidFill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827733" y="2406421"/>
            <a:ext cx="345229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 smtClean="0">
                <a:solidFill>
                  <a:srgbClr val="002060"/>
                </a:solidFill>
              </a:rPr>
              <a:t>Madencilik Ürünleri İhracatı</a:t>
            </a:r>
            <a:endParaRPr lang="tr-TR" sz="2200" b="1" dirty="0">
              <a:solidFill>
                <a:srgbClr val="002060"/>
              </a:solidFill>
            </a:endParaRPr>
          </a:p>
          <a:p>
            <a:pPr fontAlgn="b"/>
            <a:endParaRPr lang="tr-TR" sz="2200" b="1" dirty="0">
              <a:solidFill>
                <a:srgbClr val="002060"/>
              </a:solidFill>
            </a:endParaRPr>
          </a:p>
        </p:txBody>
      </p:sp>
      <p:sp>
        <p:nvSpPr>
          <p:cNvPr id="7" name="Dikdörtgen 6"/>
          <p:cNvSpPr/>
          <p:nvPr/>
        </p:nvSpPr>
        <p:spPr bwMode="auto">
          <a:xfrm>
            <a:off x="6005147" y="2003378"/>
            <a:ext cx="5363308" cy="378565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2023 yılı sonu itibariyle Ordu ili sınırları içerisinde madenciliğe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dayalı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faaliyette bulunan 102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adet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Maden İşletme Ruhsatlı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saha ve 58 adet Hammadde Üretim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İzinli saha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olmak üzere toplam 160 adet maden sahası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bulunmaktadır.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Bentonit madeni için 21 aktif ruhsat alınmış olup, bunlardan 17 adeti aktif çalışan sahadır. Yıllık yaklaşık 2 milyon m3 üretim ile Türkiye'de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üretilen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kalsiyum </a:t>
            </a:r>
            <a:r>
              <a:rPr lang="tr-TR" sz="1600" dirty="0" err="1" smtClean="0">
                <a:solidFill>
                  <a:prstClr val="black"/>
                </a:solidFill>
                <a:cs typeface="Arial" panose="020B0604020202020204" pitchFamily="34" charset="0"/>
              </a:rPr>
              <a:t>bentonitin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 yaklaşık </a:t>
            </a:r>
            <a:r>
              <a:rPr lang="tr-TR" sz="1600" dirty="0">
                <a:solidFill>
                  <a:prstClr val="black"/>
                </a:solidFill>
                <a:cs typeface="Arial" panose="020B0604020202020204" pitchFamily="34" charset="0"/>
              </a:rPr>
              <a:t>% </a:t>
            </a:r>
            <a:r>
              <a:rPr lang="tr-TR" sz="1600" dirty="0" smtClean="0">
                <a:solidFill>
                  <a:prstClr val="black"/>
                </a:solidFill>
                <a:cs typeface="Arial" panose="020B0604020202020204" pitchFamily="34" charset="0"/>
              </a:rPr>
              <a:t>50’si Ordu’da üretilmektedir.</a:t>
            </a:r>
          </a:p>
          <a:p>
            <a:pPr marL="285750" lvl="0" indent="-285750" algn="just">
              <a:buFont typeface="Wingdings" panose="05000000000000000000" pitchFamily="2" charset="2"/>
              <a:buChar char="q"/>
            </a:pPr>
            <a:r>
              <a:rPr lang="tr-TR" sz="1600" dirty="0" smtClean="0"/>
              <a:t>TOBB </a:t>
            </a:r>
            <a:r>
              <a:rPr lang="tr-TR" sz="1600" dirty="0"/>
              <a:t>verilerine göre 2019 yılında 7 adet olan kapasite raporlu firma sayısı </a:t>
            </a:r>
            <a:r>
              <a:rPr lang="tr-TR" sz="1600" dirty="0">
                <a:solidFill>
                  <a:srgbClr val="FF0000"/>
                </a:solidFill>
              </a:rPr>
              <a:t>2024 yılı itibariyle 14’e </a:t>
            </a:r>
            <a:r>
              <a:rPr lang="tr-TR" sz="1600" dirty="0"/>
              <a:t>yükselmiştir. Özellikle pandemi sonrası dönemde küresel piyasalarda artan kedi kumu talebini karşılamak amacıyla hem yeni firmalar sektöre girmiş hem de mevcut firmalar kapasite artışı yoluna </a:t>
            </a:r>
            <a:r>
              <a:rPr lang="tr-TR" sz="1600" dirty="0" smtClean="0"/>
              <a:t>gitmiştir. </a:t>
            </a:r>
            <a:endParaRPr lang="tr-TR" sz="1600" dirty="0"/>
          </a:p>
        </p:txBody>
      </p:sp>
      <p:graphicFrame>
        <p:nvGraphicFramePr>
          <p:cNvPr id="8" name="Grafik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888893"/>
              </p:ext>
            </p:extLst>
          </p:nvPr>
        </p:nvGraphicFramePr>
        <p:xfrm>
          <a:off x="727587" y="2861187"/>
          <a:ext cx="5102942" cy="3666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24959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751" y="917129"/>
            <a:ext cx="8724780" cy="796057"/>
          </a:xfrm>
        </p:spPr>
        <p:txBody>
          <a:bodyPr>
            <a:noAutofit/>
          </a:bodyPr>
          <a:lstStyle/>
          <a:p>
            <a:pPr lvl="0"/>
            <a:r>
              <a:rPr lang="tr-TR" sz="2800" b="1" dirty="0" smtClean="0">
                <a:solidFill>
                  <a:schemeClr val="bg1"/>
                </a:solidFill>
                <a:latin typeface="+mn-lt"/>
              </a:rPr>
              <a:t>GİYİM EŞYASI İMALATI</a:t>
            </a:r>
            <a:endParaRPr lang="tr-TR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501161" y="1541713"/>
            <a:ext cx="3622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GİYİM EŞYALARI İMALATI</a:t>
            </a:r>
            <a:endParaRPr lang="tr-TR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121880"/>
              </p:ext>
            </p:extLst>
          </p:nvPr>
        </p:nvGraphicFramePr>
        <p:xfrm>
          <a:off x="501161" y="2380883"/>
          <a:ext cx="4835411" cy="4206526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989573">
                  <a:extLst>
                    <a:ext uri="{9D8B030D-6E8A-4147-A177-3AD203B41FA5}">
                      <a16:colId xmlns:a16="http://schemas.microsoft.com/office/drawing/2014/main" val="3892441364"/>
                    </a:ext>
                  </a:extLst>
                </a:gridCol>
                <a:gridCol w="1574489">
                  <a:extLst>
                    <a:ext uri="{9D8B030D-6E8A-4147-A177-3AD203B41FA5}">
                      <a16:colId xmlns:a16="http://schemas.microsoft.com/office/drawing/2014/main" val="4028417361"/>
                    </a:ext>
                  </a:extLst>
                </a:gridCol>
                <a:gridCol w="1271349">
                  <a:extLst>
                    <a:ext uri="{9D8B030D-6E8A-4147-A177-3AD203B41FA5}">
                      <a16:colId xmlns:a16="http://schemas.microsoft.com/office/drawing/2014/main" val="3669282434"/>
                    </a:ext>
                  </a:extLst>
                </a:gridCol>
              </a:tblGrid>
              <a:tr h="367566"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İşletme</a:t>
                      </a:r>
                      <a:r>
                        <a:rPr lang="tr-TR" sz="1800" baseline="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 Sayısı</a:t>
                      </a:r>
                      <a:endParaRPr lang="tr-TR" sz="1800" b="1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İstihdam</a:t>
                      </a:r>
                      <a:endParaRPr lang="tr-TR" sz="1800" b="1" dirty="0"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26963019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effectLst/>
                          <a:latin typeface="+mn-lt"/>
                          <a:cs typeface="Arial" panose="020B0604020202020204" pitchFamily="34" charset="0"/>
                        </a:rPr>
                        <a:t>2015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109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5.710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75158391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 smtClean="0">
                          <a:latin typeface="+mn-lt"/>
                          <a:cs typeface="Arial" panose="020B0604020202020204" pitchFamily="34" charset="0"/>
                        </a:rPr>
                        <a:t>2016</a:t>
                      </a:r>
                      <a:endParaRPr lang="tr-TR" sz="1800" b="1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119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5.669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916673963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129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6.344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96263885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147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7.774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10595862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2019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152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8.940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266615062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152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8.948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916497481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2021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182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9.927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06888263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2022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203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11.350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81347131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2023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219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tr-TR" sz="18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10.674</a:t>
                      </a:r>
                      <a:endParaRPr lang="tr-T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1576882"/>
                  </a:ext>
                </a:extLst>
              </a:tr>
              <a:tr h="38389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tr-TR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  <a:endParaRPr lang="tr-TR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      208</a:t>
                      </a:r>
                      <a:endParaRPr lang="tr-TR" dirty="0"/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     10.119</a:t>
                      </a:r>
                      <a:endParaRPr lang="tr-TR" dirty="0"/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869188247"/>
                  </a:ext>
                </a:extLst>
              </a:tr>
            </a:tbl>
          </a:graphicData>
        </a:graphic>
      </p:graphicFrame>
      <p:sp>
        <p:nvSpPr>
          <p:cNvPr id="5" name="Dikdörtgen 4"/>
          <p:cNvSpPr/>
          <p:nvPr/>
        </p:nvSpPr>
        <p:spPr>
          <a:xfrm>
            <a:off x="450751" y="2039298"/>
            <a:ext cx="602671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tr-TR" sz="2200" b="1" dirty="0">
                <a:solidFill>
                  <a:srgbClr val="002060"/>
                </a:solidFill>
              </a:rPr>
              <a:t>Giyim Eşyaları </a:t>
            </a:r>
            <a:r>
              <a:rPr lang="tr-TR" sz="2200" b="1" dirty="0" smtClean="0">
                <a:solidFill>
                  <a:srgbClr val="002060"/>
                </a:solidFill>
              </a:rPr>
              <a:t>İmalatı Sektörünün Gelişimi              </a:t>
            </a:r>
            <a:endParaRPr lang="tr-TR" sz="2200" b="1" dirty="0">
              <a:solidFill>
                <a:srgbClr val="002060"/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5896946" y="2254741"/>
            <a:ext cx="5449077" cy="424731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 smtClean="0"/>
              <a:t>2012 yılında yürürlüğe giren Yatırım Teşvik Sistemi’nin de etkisiyle giyim </a:t>
            </a:r>
            <a:r>
              <a:rPr lang="tr-TR" dirty="0"/>
              <a:t>eşyaları imalatı sektörü </a:t>
            </a:r>
            <a:r>
              <a:rPr lang="tr-TR" dirty="0" smtClean="0"/>
              <a:t>ile Ordu ilinde  </a:t>
            </a:r>
            <a:r>
              <a:rPr lang="tr-TR" dirty="0"/>
              <a:t>imalat sanayi alanında en fazla istihdamın sağlandığı sektör </a:t>
            </a:r>
            <a:r>
              <a:rPr lang="tr-TR" dirty="0" smtClean="0"/>
              <a:t>konumuna ulaşmıştır.  2013 yılında 3746 olan istihdam rakamı  2022 yılı sonu itibariyle yaklaşık 11 Bin kişiye ulaşmıştır.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 smtClean="0"/>
              <a:t>Yatırım Teşvik Belgesi alan sektörler de incelendiğinde 2013-2023 yılları arasında  en fazla yatırım teşvik belgesi alınan sektör 54 belge ile giyim eşyaları imalatı sektörü olmuştur.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tr-TR" dirty="0"/>
              <a:t>Yatırım Teşvik </a:t>
            </a:r>
            <a:r>
              <a:rPr lang="tr-TR" dirty="0" smtClean="0"/>
              <a:t>Sistemi kapsamında sağlanan desteklerin yanı sıra sektörün talep ettiği nitelikli iş gücünün sağlanabilmesi amacıyla 1 adet Fatsa’da ve 1 adet de Altınordu ilçesinde uygulamalı eğitim merkezleri kurulmuş durumdadır.</a:t>
            </a:r>
          </a:p>
        </p:txBody>
      </p:sp>
    </p:spTree>
    <p:extLst>
      <p:ext uri="{BB962C8B-B14F-4D97-AF65-F5344CB8AC3E}">
        <p14:creationId xmlns:p14="http://schemas.microsoft.com/office/powerpoint/2010/main" val="2895094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50751" y="917129"/>
            <a:ext cx="8724780" cy="796057"/>
          </a:xfrm>
        </p:spPr>
        <p:txBody>
          <a:bodyPr>
            <a:noAutofit/>
          </a:bodyPr>
          <a:lstStyle/>
          <a:p>
            <a:pPr lvl="0"/>
            <a:r>
              <a:rPr lang="tr-TR" sz="2800" b="1" dirty="0">
                <a:solidFill>
                  <a:schemeClr val="bg1"/>
                </a:solidFill>
                <a:latin typeface="+mn-lt"/>
              </a:rPr>
              <a:t>ÖNE ÇIKAN SEKTÖRLER VE YATIRIM FIRSATLARI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501162" y="1541713"/>
            <a:ext cx="2851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smtClean="0">
                <a:solidFill>
                  <a:srgbClr val="002060"/>
                </a:solidFill>
              </a:rPr>
              <a:t>RÜZGAR ENERJİSİ</a:t>
            </a:r>
            <a:endParaRPr lang="tr-TR" sz="2400" b="1" dirty="0">
              <a:solidFill>
                <a:srgbClr val="002060"/>
              </a:solidFill>
            </a:endParaRPr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6355714"/>
              </p:ext>
            </p:extLst>
          </p:nvPr>
        </p:nvGraphicFramePr>
        <p:xfrm>
          <a:off x="683241" y="2627963"/>
          <a:ext cx="6062792" cy="354563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584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3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49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05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 Şehirler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Kullanılabilir toplam alan (km</a:t>
                      </a:r>
                      <a:r>
                        <a:rPr lang="tr-TR" sz="1600" baseline="30000" dirty="0" smtClean="0">
                          <a:effectLst/>
                        </a:rPr>
                        <a:t>2</a:t>
                      </a:r>
                      <a:r>
                        <a:rPr lang="tr-TR" sz="1600" dirty="0">
                          <a:effectLst/>
                        </a:rPr>
                        <a:t>)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Kullanılabilir</a:t>
                      </a:r>
                      <a:r>
                        <a:rPr lang="tr-TR" sz="1600" baseline="0" dirty="0" smtClean="0">
                          <a:effectLst/>
                        </a:rPr>
                        <a:t> </a:t>
                      </a:r>
                      <a:r>
                        <a:rPr lang="tr-TR" sz="1600" dirty="0" smtClean="0">
                          <a:effectLst/>
                        </a:rPr>
                        <a:t>toplam</a:t>
                      </a:r>
                      <a:r>
                        <a:rPr lang="tr-TR" sz="1600" baseline="0" dirty="0" smtClean="0">
                          <a:effectLst/>
                        </a:rPr>
                        <a:t> kurulu güç </a:t>
                      </a:r>
                      <a:r>
                        <a:rPr lang="tr-TR" sz="1600" dirty="0" smtClean="0">
                          <a:effectLst/>
                        </a:rPr>
                        <a:t>(MW</a:t>
                      </a:r>
                      <a:r>
                        <a:rPr lang="tr-TR" sz="1600" dirty="0">
                          <a:effectLst/>
                        </a:rPr>
                        <a:t>)</a:t>
                      </a:r>
                      <a:endParaRPr lang="tr-TR" sz="16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7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Artvin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753745" indent="-296545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1,96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9,76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7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Giresun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32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 smtClean="0">
                          <a:effectLst/>
                        </a:rPr>
                        <a:t>160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16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Gümüşhane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0,21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1,04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42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b="1" i="1" dirty="0">
                          <a:effectLst/>
                        </a:rPr>
                        <a:t>Ordu</a:t>
                      </a:r>
                      <a:endParaRPr lang="tr-TR" sz="1600" b="1" i="1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b="1" i="1" dirty="0" smtClean="0">
                          <a:effectLst/>
                        </a:rPr>
                        <a:t>455</a:t>
                      </a:r>
                      <a:endParaRPr lang="tr-TR" sz="1600" b="1" i="1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b="1" i="1" dirty="0" smtClean="0">
                          <a:effectLst/>
                        </a:rPr>
                        <a:t>2.275</a:t>
                      </a:r>
                      <a:endParaRPr lang="tr-TR" sz="1600" b="1" i="1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84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Trabzon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3,38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spcAft>
                          <a:spcPts val="0"/>
                        </a:spcAft>
                      </a:pPr>
                      <a:r>
                        <a:rPr lang="tr-TR" sz="1600" dirty="0">
                          <a:effectLst/>
                        </a:rPr>
                        <a:t>16,88</a:t>
                      </a:r>
                      <a:endParaRPr lang="tr-TR" sz="1600" dirty="0">
                        <a:solidFill>
                          <a:srgbClr val="5F497A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7352521" y="2627963"/>
            <a:ext cx="3909527" cy="34163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tr-TR" dirty="0" smtClean="0"/>
              <a:t>Ordu ili rüzgar enerjisi potansiyeli açısından bölgenin en önemli merkezi konumundadır. EPDK verilerine göre 12 MW kurulu güce sahip 1 adet  RES Akkuş ilçesinde faaliyette ve Mesudiye ilçesi sınırlarında toplam kurulu gücü 60 </a:t>
            </a:r>
            <a:r>
              <a:rPr lang="tr-TR" dirty="0"/>
              <a:t>MW </a:t>
            </a:r>
            <a:r>
              <a:rPr lang="tr-TR" dirty="0" smtClean="0"/>
              <a:t>olan 2 adet RES de lisansı alınmış ve proje aşamasındadır. Özellikle Akkuş, Aybastı, Gölköy, Perşembe ve Mesudiye ilçeleri rüzgar enerjisi bakımından potansiyel barındıran ilçeler olarak dikkat çekmektedir.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501162" y="2117318"/>
            <a:ext cx="69398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"/>
            <a:r>
              <a:rPr lang="tr-TR" sz="2200" b="1" dirty="0">
                <a:solidFill>
                  <a:srgbClr val="002060"/>
                </a:solidFill>
              </a:rPr>
              <a:t>TR-90 Bölgesinde İllere Göre Rüzgar Enerjisi Potansiyelleri</a:t>
            </a:r>
          </a:p>
          <a:p>
            <a:r>
              <a:rPr lang="tr-TR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226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family*people*children*parent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bar chart*graph*statistics*data*figures*numbers*analytics*analysis*dashboard*column char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line chart*graph*statistics*data*figures*numbers*analytics*analysis*dashboard*trends*steering*big data*growth*increase*surg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ower-plant_POWER_USER_SEPARATOR_ICONS_electricity_POWER_USER_SEPARATOR_ICONS_energy_POWER_USER_SEPARATOR_ICONS_environment_POWER_USER_SEPARATOR_ICONS_pow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coal*energy*power*pollution*fossile*global warming*mining*production*mineral*extraction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ower-plant_POWER_USER_SEPARATOR_ICONS_electricity_POWER_USER_SEPARATOR_ICONS_energy_POWER_USER_SEPARATOR_ICONS_environment_POWER_USER_SEPARATOR_ICONS_pow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power-plant_POWER_USER_SEPARATOR_ICONS_electricity_POWER_USER_SEPARATOR_ICONS_energy_POWER_USER_SEPARATOR_ICONS_environment_POWER_USER_SEPARATOR_ICONS_pow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chool_POWER_USER_SEPARATOR_ICONS_academics_POWER_USER_SEPARATOR_ICONS_book_POWER_USER_SEPARATOR_ICONS_college_POWER_USER_SEPARATOR_ICONS_education_POWER_USER_SEPARATOR_ICONS_humanitarian_POWER_USER_SEPARATOR_ICONS_infrastructure_POWER_USER_SEPARATOR_ICONS_story_POWER_USER_SEPARATOR_ICONS_university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dark-money_POWER_USER_SEPARATOR_ICONS_anonymous_POWER_USER_SEPARATOR_ICONS_coin_POWER_USER_SEPARATOR_ICONS_corruption_POWER_USER_SEPARATOR_ICONS_election_POWER_USER_SEPARATOR_ICONS_money_POWER_USER_SEPARATOR_ICONS_pac_POWER_USER_SEPARATOR_ICONS_politics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Shape icons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_USER_TAGS_ICONS" val="highway_POWER_USER_SEPARATOR_ICONS_bridge_POWER_USER_SEPARATOR_ICONS_drive_POWER_USER_SEPARATOR_ICONS_freeway_POWER_USER_SEPARATOR_ICONS_road_POWER_USER_SEPARATOR_ICONS_street_POWER_USER_SEPARATOR_ICONS_traffic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2603</TotalTime>
  <Words>2862</Words>
  <Application>Microsoft Office PowerPoint</Application>
  <PresentationFormat>Geniş ekran</PresentationFormat>
  <Paragraphs>1043</Paragraphs>
  <Slides>27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27</vt:i4>
      </vt:variant>
    </vt:vector>
  </HeadingPairs>
  <TitlesOfParts>
    <vt:vector size="40" baseType="lpstr">
      <vt:lpstr>맑은 고딕</vt:lpstr>
      <vt:lpstr>Arial</vt:lpstr>
      <vt:lpstr>Calibri</vt:lpstr>
      <vt:lpstr>Calibri Light</vt:lpstr>
      <vt:lpstr>Montserrat</vt:lpstr>
      <vt:lpstr>Poppins</vt:lpstr>
      <vt:lpstr>Poppins ExtraLight</vt:lpstr>
      <vt:lpstr>Segoe UI</vt:lpstr>
      <vt:lpstr>Tahoma</vt:lpstr>
      <vt:lpstr>Times New Roman</vt:lpstr>
      <vt:lpstr>Trebuchet MS</vt:lpstr>
      <vt:lpstr>Wingdings</vt:lpstr>
      <vt:lpstr>Office Teması</vt:lpstr>
      <vt:lpstr>ORDU  YATIRIM ORTAMI SUNUMU</vt:lpstr>
      <vt:lpstr>GENEL GÖRÜNÜM </vt:lpstr>
      <vt:lpstr>GSYH KİŞİ BAŞI GELİR VE SEGE </vt:lpstr>
      <vt:lpstr>GSYH SEKTÖREL DAĞILIM</vt:lpstr>
      <vt:lpstr>TR / ORDU GSYH SEKTÖREL DAĞILIM</vt:lpstr>
      <vt:lpstr>İLÇE SEGE SIRALAMASI</vt:lpstr>
      <vt:lpstr>İL İSTİHDAM </vt:lpstr>
      <vt:lpstr>SANAYİ İSTİHDAM</vt:lpstr>
      <vt:lpstr>TOBB VERİ TABANI</vt:lpstr>
      <vt:lpstr>TARIM VERİ</vt:lpstr>
      <vt:lpstr>TURZİM VERİ</vt:lpstr>
      <vt:lpstr> FİNANS</vt:lpstr>
      <vt:lpstr>TİCARET</vt:lpstr>
      <vt:lpstr>TİCARET</vt:lpstr>
      <vt:lpstr>DIŞ TİCARET</vt:lpstr>
      <vt:lpstr>SEKTÖREL DIŞ TİCARET</vt:lpstr>
      <vt:lpstr>DIŞ TİCARET</vt:lpstr>
      <vt:lpstr>MADENCİLİK </vt:lpstr>
      <vt:lpstr>KAMU YATIRIMLARI</vt:lpstr>
      <vt:lpstr>LOJİSTİK ULAŞIM</vt:lpstr>
      <vt:lpstr>ULAŞIM LOJİSTİK</vt:lpstr>
      <vt:lpstr>PowerPoint Sunusu</vt:lpstr>
      <vt:lpstr>ÖNE ÇIKAN SEKTÖRLER VE YATIRIM FIRSATLARI</vt:lpstr>
      <vt:lpstr>FINDIK MAMULLERİ</vt:lpstr>
      <vt:lpstr>BENTONİT</vt:lpstr>
      <vt:lpstr>GİYİM EŞYASI İMALATI</vt:lpstr>
      <vt:lpstr>ÖNE ÇIKAN SEKTÖRLER VE YATIRIM FIRSATLARI</vt:lpstr>
    </vt:vector>
  </TitlesOfParts>
  <Company>DOKA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  YATIRIM DESTEK OFİSİ</dc:title>
  <dc:creator>EMİNE GÜLERYÜZ</dc:creator>
  <cp:lastModifiedBy>SELVER TUĞLU</cp:lastModifiedBy>
  <cp:revision>220</cp:revision>
  <dcterms:created xsi:type="dcterms:W3CDTF">2024-01-08T14:52:00Z</dcterms:created>
  <dcterms:modified xsi:type="dcterms:W3CDTF">2026-07-29T07:44:31Z</dcterms:modified>
</cp:coreProperties>
</file>